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8.jp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8"/>
  </p:notesMasterIdLst>
  <p:sldIdLst>
    <p:sldId id="256" r:id="rId2"/>
    <p:sldId id="371" r:id="rId3"/>
    <p:sldId id="372" r:id="rId4"/>
    <p:sldId id="373" r:id="rId5"/>
    <p:sldId id="374" r:id="rId6"/>
    <p:sldId id="375" r:id="rId7"/>
    <p:sldId id="376" r:id="rId8"/>
    <p:sldId id="377" r:id="rId9"/>
    <p:sldId id="378" r:id="rId10"/>
    <p:sldId id="379" r:id="rId11"/>
    <p:sldId id="259" r:id="rId12"/>
    <p:sldId id="260" r:id="rId13"/>
    <p:sldId id="261" r:id="rId14"/>
    <p:sldId id="331" r:id="rId15"/>
    <p:sldId id="328" r:id="rId16"/>
    <p:sldId id="330" r:id="rId17"/>
    <p:sldId id="329" r:id="rId18"/>
    <p:sldId id="332" r:id="rId19"/>
    <p:sldId id="333" r:id="rId20"/>
    <p:sldId id="334" r:id="rId21"/>
    <p:sldId id="342" r:id="rId22"/>
    <p:sldId id="339" r:id="rId23"/>
    <p:sldId id="340" r:id="rId24"/>
    <p:sldId id="336" r:id="rId25"/>
    <p:sldId id="335" r:id="rId26"/>
    <p:sldId id="338" r:id="rId27"/>
    <p:sldId id="344" r:id="rId28"/>
    <p:sldId id="345" r:id="rId29"/>
    <p:sldId id="346" r:id="rId30"/>
    <p:sldId id="341" r:id="rId31"/>
    <p:sldId id="343" r:id="rId32"/>
    <p:sldId id="347" r:id="rId33"/>
    <p:sldId id="348" r:id="rId34"/>
    <p:sldId id="349" r:id="rId35"/>
    <p:sldId id="350" r:id="rId36"/>
    <p:sldId id="351" r:id="rId37"/>
    <p:sldId id="352" r:id="rId38"/>
    <p:sldId id="353" r:id="rId39"/>
    <p:sldId id="354" r:id="rId40"/>
    <p:sldId id="355" r:id="rId41"/>
    <p:sldId id="356" r:id="rId42"/>
    <p:sldId id="357" r:id="rId43"/>
    <p:sldId id="358" r:id="rId44"/>
    <p:sldId id="359" r:id="rId45"/>
    <p:sldId id="360" r:id="rId46"/>
    <p:sldId id="361" r:id="rId47"/>
    <p:sldId id="362" r:id="rId48"/>
    <p:sldId id="363" r:id="rId49"/>
    <p:sldId id="364" r:id="rId50"/>
    <p:sldId id="365" r:id="rId51"/>
    <p:sldId id="367" r:id="rId52"/>
    <p:sldId id="366" r:id="rId53"/>
    <p:sldId id="368" r:id="rId54"/>
    <p:sldId id="369" r:id="rId55"/>
    <p:sldId id="370" r:id="rId56"/>
    <p:sldId id="327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0" d="100"/>
          <a:sy n="110" d="100"/>
        </p:scale>
        <p:origin x="108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Secondary:Users:murilomiranda:Dropbox:SQL%20Server:Articles:InMemory:inmemor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$/1000 Mb</c:v>
                </c:pt>
              </c:strCache>
            </c:strRef>
          </c:tx>
          <c:marker>
            <c:symbol val="none"/>
          </c:marker>
          <c:cat>
            <c:numRef>
              <c:f>Sheet1!$A$2:$A$118</c:f>
              <c:numCache>
                <c:formatCode>General</c:formatCode>
                <c:ptCount val="117"/>
                <c:pt idx="0">
                  <c:v>2000</c:v>
                </c:pt>
                <c:pt idx="1">
                  <c:v>2000</c:v>
                </c:pt>
                <c:pt idx="2">
                  <c:v>2000</c:v>
                </c:pt>
                <c:pt idx="3">
                  <c:v>2000</c:v>
                </c:pt>
                <c:pt idx="4">
                  <c:v>2000</c:v>
                </c:pt>
                <c:pt idx="5">
                  <c:v>2000</c:v>
                </c:pt>
                <c:pt idx="6">
                  <c:v>2000</c:v>
                </c:pt>
                <c:pt idx="7">
                  <c:v>2000</c:v>
                </c:pt>
                <c:pt idx="8">
                  <c:v>2000</c:v>
                </c:pt>
                <c:pt idx="9">
                  <c:v>2000</c:v>
                </c:pt>
                <c:pt idx="10">
                  <c:v>2000</c:v>
                </c:pt>
                <c:pt idx="11">
                  <c:v>2000</c:v>
                </c:pt>
                <c:pt idx="12">
                  <c:v>2001</c:v>
                </c:pt>
                <c:pt idx="13">
                  <c:v>2001</c:v>
                </c:pt>
                <c:pt idx="14">
                  <c:v>2001</c:v>
                </c:pt>
                <c:pt idx="15">
                  <c:v>2001</c:v>
                </c:pt>
                <c:pt idx="16">
                  <c:v>2001</c:v>
                </c:pt>
                <c:pt idx="17">
                  <c:v>2001</c:v>
                </c:pt>
                <c:pt idx="18">
                  <c:v>2001</c:v>
                </c:pt>
                <c:pt idx="19">
                  <c:v>2001</c:v>
                </c:pt>
                <c:pt idx="20">
                  <c:v>2001</c:v>
                </c:pt>
                <c:pt idx="21">
                  <c:v>2001</c:v>
                </c:pt>
                <c:pt idx="22">
                  <c:v>2001</c:v>
                </c:pt>
                <c:pt idx="23">
                  <c:v>2001</c:v>
                </c:pt>
                <c:pt idx="24">
                  <c:v>2002</c:v>
                </c:pt>
                <c:pt idx="25">
                  <c:v>2002</c:v>
                </c:pt>
                <c:pt idx="26">
                  <c:v>2002</c:v>
                </c:pt>
                <c:pt idx="27">
                  <c:v>2002</c:v>
                </c:pt>
                <c:pt idx="28">
                  <c:v>2002</c:v>
                </c:pt>
                <c:pt idx="29">
                  <c:v>2002</c:v>
                </c:pt>
                <c:pt idx="30">
                  <c:v>2002</c:v>
                </c:pt>
                <c:pt idx="31">
                  <c:v>2003</c:v>
                </c:pt>
                <c:pt idx="32">
                  <c:v>2003</c:v>
                </c:pt>
                <c:pt idx="33">
                  <c:v>2003</c:v>
                </c:pt>
                <c:pt idx="34">
                  <c:v>2003</c:v>
                </c:pt>
                <c:pt idx="35">
                  <c:v>2003</c:v>
                </c:pt>
                <c:pt idx="36">
                  <c:v>2003</c:v>
                </c:pt>
                <c:pt idx="37">
                  <c:v>2003</c:v>
                </c:pt>
                <c:pt idx="38">
                  <c:v>2004</c:v>
                </c:pt>
                <c:pt idx="39">
                  <c:v>2004</c:v>
                </c:pt>
                <c:pt idx="40">
                  <c:v>2004</c:v>
                </c:pt>
                <c:pt idx="41">
                  <c:v>2004</c:v>
                </c:pt>
                <c:pt idx="42">
                  <c:v>2004</c:v>
                </c:pt>
                <c:pt idx="43">
                  <c:v>2004</c:v>
                </c:pt>
                <c:pt idx="44">
                  <c:v>2005</c:v>
                </c:pt>
                <c:pt idx="45">
                  <c:v>2005</c:v>
                </c:pt>
                <c:pt idx="46">
                  <c:v>2005</c:v>
                </c:pt>
                <c:pt idx="47">
                  <c:v>2005</c:v>
                </c:pt>
                <c:pt idx="48">
                  <c:v>2006</c:v>
                </c:pt>
                <c:pt idx="49">
                  <c:v>2006</c:v>
                </c:pt>
                <c:pt idx="50">
                  <c:v>2006</c:v>
                </c:pt>
                <c:pt idx="51">
                  <c:v>2006</c:v>
                </c:pt>
                <c:pt idx="52">
                  <c:v>2006</c:v>
                </c:pt>
                <c:pt idx="53">
                  <c:v>2006</c:v>
                </c:pt>
                <c:pt idx="54">
                  <c:v>2006</c:v>
                </c:pt>
                <c:pt idx="55">
                  <c:v>2007</c:v>
                </c:pt>
                <c:pt idx="56">
                  <c:v>2007</c:v>
                </c:pt>
                <c:pt idx="57">
                  <c:v>2007</c:v>
                </c:pt>
                <c:pt idx="58">
                  <c:v>2007</c:v>
                </c:pt>
                <c:pt idx="59">
                  <c:v>2007</c:v>
                </c:pt>
                <c:pt idx="60">
                  <c:v>2007</c:v>
                </c:pt>
                <c:pt idx="61">
                  <c:v>2007</c:v>
                </c:pt>
                <c:pt idx="62">
                  <c:v>2007</c:v>
                </c:pt>
                <c:pt idx="63">
                  <c:v>2007</c:v>
                </c:pt>
                <c:pt idx="64">
                  <c:v>2008</c:v>
                </c:pt>
                <c:pt idx="65">
                  <c:v>2008</c:v>
                </c:pt>
                <c:pt idx="66">
                  <c:v>2008</c:v>
                </c:pt>
                <c:pt idx="67">
                  <c:v>2008</c:v>
                </c:pt>
                <c:pt idx="68">
                  <c:v>2008</c:v>
                </c:pt>
                <c:pt idx="69">
                  <c:v>2008</c:v>
                </c:pt>
                <c:pt idx="70">
                  <c:v>2008</c:v>
                </c:pt>
                <c:pt idx="71">
                  <c:v>2008</c:v>
                </c:pt>
                <c:pt idx="72">
                  <c:v>2009</c:v>
                </c:pt>
                <c:pt idx="73">
                  <c:v>2009</c:v>
                </c:pt>
                <c:pt idx="74">
                  <c:v>2009</c:v>
                </c:pt>
                <c:pt idx="75">
                  <c:v>2009</c:v>
                </c:pt>
                <c:pt idx="76">
                  <c:v>2009</c:v>
                </c:pt>
                <c:pt idx="77">
                  <c:v>2009</c:v>
                </c:pt>
                <c:pt idx="78">
                  <c:v>2009</c:v>
                </c:pt>
                <c:pt idx="79">
                  <c:v>2009</c:v>
                </c:pt>
                <c:pt idx="80">
                  <c:v>2010</c:v>
                </c:pt>
                <c:pt idx="81">
                  <c:v>2010</c:v>
                </c:pt>
                <c:pt idx="82">
                  <c:v>2010</c:v>
                </c:pt>
                <c:pt idx="83">
                  <c:v>2010</c:v>
                </c:pt>
                <c:pt idx="84">
                  <c:v>2010</c:v>
                </c:pt>
                <c:pt idx="85">
                  <c:v>2010</c:v>
                </c:pt>
                <c:pt idx="86">
                  <c:v>2010</c:v>
                </c:pt>
                <c:pt idx="87">
                  <c:v>2010</c:v>
                </c:pt>
                <c:pt idx="88">
                  <c:v>2010</c:v>
                </c:pt>
                <c:pt idx="89">
                  <c:v>2011</c:v>
                </c:pt>
                <c:pt idx="90">
                  <c:v>2011</c:v>
                </c:pt>
                <c:pt idx="91">
                  <c:v>2011</c:v>
                </c:pt>
                <c:pt idx="92">
                  <c:v>2011</c:v>
                </c:pt>
                <c:pt idx="93">
                  <c:v>2011</c:v>
                </c:pt>
                <c:pt idx="94">
                  <c:v>2011</c:v>
                </c:pt>
                <c:pt idx="95">
                  <c:v>2012</c:v>
                </c:pt>
                <c:pt idx="96">
                  <c:v>2012</c:v>
                </c:pt>
                <c:pt idx="97">
                  <c:v>2012</c:v>
                </c:pt>
                <c:pt idx="98">
                  <c:v>2012</c:v>
                </c:pt>
                <c:pt idx="99">
                  <c:v>2012</c:v>
                </c:pt>
                <c:pt idx="100">
                  <c:v>2012</c:v>
                </c:pt>
                <c:pt idx="101">
                  <c:v>2012</c:v>
                </c:pt>
                <c:pt idx="102">
                  <c:v>2013</c:v>
                </c:pt>
                <c:pt idx="103">
                  <c:v>2013</c:v>
                </c:pt>
                <c:pt idx="104">
                  <c:v>2013</c:v>
                </c:pt>
                <c:pt idx="105">
                  <c:v>2013</c:v>
                </c:pt>
                <c:pt idx="106">
                  <c:v>2013</c:v>
                </c:pt>
                <c:pt idx="107">
                  <c:v>2013</c:v>
                </c:pt>
                <c:pt idx="108">
                  <c:v>2013</c:v>
                </c:pt>
                <c:pt idx="109">
                  <c:v>2013</c:v>
                </c:pt>
                <c:pt idx="110">
                  <c:v>2013</c:v>
                </c:pt>
                <c:pt idx="111">
                  <c:v>2014</c:v>
                </c:pt>
                <c:pt idx="112">
                  <c:v>2014</c:v>
                </c:pt>
                <c:pt idx="113">
                  <c:v>2014</c:v>
                </c:pt>
                <c:pt idx="114">
                  <c:v>2014</c:v>
                </c:pt>
                <c:pt idx="115">
                  <c:v>2014</c:v>
                </c:pt>
                <c:pt idx="116">
                  <c:v>2014</c:v>
                </c:pt>
              </c:numCache>
            </c:numRef>
          </c:cat>
          <c:val>
            <c:numRef>
              <c:f>Sheet1!$C$2:$C$118</c:f>
              <c:numCache>
                <c:formatCode>General</c:formatCode>
                <c:ptCount val="117"/>
                <c:pt idx="0">
                  <c:v>1560</c:v>
                </c:pt>
                <c:pt idx="1">
                  <c:v>1480</c:v>
                </c:pt>
                <c:pt idx="2">
                  <c:v>1080</c:v>
                </c:pt>
                <c:pt idx="3">
                  <c:v>840</c:v>
                </c:pt>
                <c:pt idx="4">
                  <c:v>700</c:v>
                </c:pt>
                <c:pt idx="5">
                  <c:v>900</c:v>
                </c:pt>
                <c:pt idx="6">
                  <c:v>770</c:v>
                </c:pt>
                <c:pt idx="7">
                  <c:v>840</c:v>
                </c:pt>
                <c:pt idx="8">
                  <c:v>1070</c:v>
                </c:pt>
                <c:pt idx="9">
                  <c:v>1120</c:v>
                </c:pt>
                <c:pt idx="10">
                  <c:v>1120</c:v>
                </c:pt>
                <c:pt idx="11">
                  <c:v>900</c:v>
                </c:pt>
                <c:pt idx="12">
                  <c:v>750</c:v>
                </c:pt>
                <c:pt idx="13">
                  <c:v>460</c:v>
                </c:pt>
                <c:pt idx="14">
                  <c:v>46</c:v>
                </c:pt>
                <c:pt idx="15">
                  <c:v>380</c:v>
                </c:pt>
                <c:pt idx="16">
                  <c:v>390</c:v>
                </c:pt>
                <c:pt idx="17">
                  <c:v>300</c:v>
                </c:pt>
                <c:pt idx="18">
                  <c:v>350</c:v>
                </c:pt>
                <c:pt idx="19">
                  <c:v>270</c:v>
                </c:pt>
                <c:pt idx="20">
                  <c:v>190</c:v>
                </c:pt>
                <c:pt idx="21">
                  <c:v>190</c:v>
                </c:pt>
                <c:pt idx="22">
                  <c:v>170</c:v>
                </c:pt>
                <c:pt idx="23">
                  <c:v>150</c:v>
                </c:pt>
                <c:pt idx="24">
                  <c:v>130</c:v>
                </c:pt>
                <c:pt idx="25">
                  <c:v>210</c:v>
                </c:pt>
                <c:pt idx="26">
                  <c:v>190</c:v>
                </c:pt>
                <c:pt idx="27">
                  <c:v>193</c:v>
                </c:pt>
                <c:pt idx="28">
                  <c:v>330</c:v>
                </c:pt>
                <c:pt idx="29">
                  <c:v>193</c:v>
                </c:pt>
                <c:pt idx="30">
                  <c:v>193</c:v>
                </c:pt>
                <c:pt idx="31">
                  <c:v>176</c:v>
                </c:pt>
                <c:pt idx="32">
                  <c:v>76</c:v>
                </c:pt>
                <c:pt idx="33">
                  <c:v>129</c:v>
                </c:pt>
                <c:pt idx="34">
                  <c:v>143</c:v>
                </c:pt>
                <c:pt idx="35">
                  <c:v>148</c:v>
                </c:pt>
                <c:pt idx="36">
                  <c:v>160</c:v>
                </c:pt>
                <c:pt idx="37">
                  <c:v>166</c:v>
                </c:pt>
                <c:pt idx="38">
                  <c:v>174</c:v>
                </c:pt>
                <c:pt idx="39">
                  <c:v>148</c:v>
                </c:pt>
                <c:pt idx="40">
                  <c:v>146</c:v>
                </c:pt>
                <c:pt idx="41">
                  <c:v>156</c:v>
                </c:pt>
                <c:pt idx="42">
                  <c:v>203</c:v>
                </c:pt>
                <c:pt idx="43">
                  <c:v>176</c:v>
                </c:pt>
                <c:pt idx="44">
                  <c:v>185</c:v>
                </c:pt>
                <c:pt idx="45">
                  <c:v>149</c:v>
                </c:pt>
                <c:pt idx="46">
                  <c:v>116</c:v>
                </c:pt>
                <c:pt idx="47">
                  <c:v>185</c:v>
                </c:pt>
                <c:pt idx="48">
                  <c:v>112</c:v>
                </c:pt>
                <c:pt idx="49">
                  <c:v>73</c:v>
                </c:pt>
                <c:pt idx="50">
                  <c:v>82</c:v>
                </c:pt>
                <c:pt idx="51">
                  <c:v>73</c:v>
                </c:pt>
                <c:pt idx="52">
                  <c:v>88</c:v>
                </c:pt>
                <c:pt idx="53">
                  <c:v>93</c:v>
                </c:pt>
                <c:pt idx="54">
                  <c:v>92</c:v>
                </c:pt>
                <c:pt idx="55">
                  <c:v>82</c:v>
                </c:pt>
                <c:pt idx="56">
                  <c:v>78</c:v>
                </c:pt>
                <c:pt idx="57">
                  <c:v>66</c:v>
                </c:pt>
                <c:pt idx="58">
                  <c:v>46</c:v>
                </c:pt>
                <c:pt idx="59">
                  <c:v>39</c:v>
                </c:pt>
                <c:pt idx="60">
                  <c:v>35</c:v>
                </c:pt>
                <c:pt idx="61">
                  <c:v>32</c:v>
                </c:pt>
                <c:pt idx="62">
                  <c:v>24</c:v>
                </c:pt>
                <c:pt idx="63">
                  <c:v>24</c:v>
                </c:pt>
                <c:pt idx="64">
                  <c:v>23</c:v>
                </c:pt>
                <c:pt idx="65">
                  <c:v>22</c:v>
                </c:pt>
                <c:pt idx="66">
                  <c:v>22</c:v>
                </c:pt>
                <c:pt idx="67">
                  <c:v>21</c:v>
                </c:pt>
                <c:pt idx="68">
                  <c:v>18</c:v>
                </c:pt>
                <c:pt idx="69">
                  <c:v>15</c:v>
                </c:pt>
                <c:pt idx="70">
                  <c:v>11</c:v>
                </c:pt>
                <c:pt idx="71">
                  <c:v>10</c:v>
                </c:pt>
                <c:pt idx="72">
                  <c:v>10</c:v>
                </c:pt>
                <c:pt idx="73">
                  <c:v>10.7</c:v>
                </c:pt>
                <c:pt idx="74">
                  <c:v>10.5</c:v>
                </c:pt>
                <c:pt idx="75">
                  <c:v>11.5</c:v>
                </c:pt>
                <c:pt idx="76">
                  <c:v>11</c:v>
                </c:pt>
                <c:pt idx="77">
                  <c:v>12.7</c:v>
                </c:pt>
                <c:pt idx="78">
                  <c:v>18.3</c:v>
                </c:pt>
                <c:pt idx="79">
                  <c:v>20.5</c:v>
                </c:pt>
                <c:pt idx="80">
                  <c:v>19</c:v>
                </c:pt>
                <c:pt idx="81">
                  <c:v>20.2</c:v>
                </c:pt>
                <c:pt idx="82">
                  <c:v>19.5</c:v>
                </c:pt>
                <c:pt idx="83">
                  <c:v>24.2</c:v>
                </c:pt>
                <c:pt idx="84">
                  <c:v>21</c:v>
                </c:pt>
                <c:pt idx="85">
                  <c:v>22</c:v>
                </c:pt>
                <c:pt idx="86">
                  <c:v>17.100000000000001</c:v>
                </c:pt>
                <c:pt idx="87">
                  <c:v>14.6</c:v>
                </c:pt>
                <c:pt idx="88">
                  <c:v>12.2</c:v>
                </c:pt>
                <c:pt idx="89">
                  <c:v>10</c:v>
                </c:pt>
                <c:pt idx="90">
                  <c:v>10.3</c:v>
                </c:pt>
                <c:pt idx="91">
                  <c:v>10</c:v>
                </c:pt>
                <c:pt idx="92">
                  <c:v>8.5</c:v>
                </c:pt>
                <c:pt idx="93">
                  <c:v>5.4</c:v>
                </c:pt>
                <c:pt idx="94">
                  <c:v>5.1000000000000014</c:v>
                </c:pt>
                <c:pt idx="95">
                  <c:v>4.8999999999999986</c:v>
                </c:pt>
                <c:pt idx="96">
                  <c:v>4.8999999999999986</c:v>
                </c:pt>
                <c:pt idx="97">
                  <c:v>5</c:v>
                </c:pt>
                <c:pt idx="98">
                  <c:v>4.8999999999999986</c:v>
                </c:pt>
                <c:pt idx="99">
                  <c:v>4.8</c:v>
                </c:pt>
                <c:pt idx="100">
                  <c:v>4</c:v>
                </c:pt>
                <c:pt idx="101">
                  <c:v>3.7</c:v>
                </c:pt>
                <c:pt idx="102">
                  <c:v>4.3</c:v>
                </c:pt>
                <c:pt idx="103">
                  <c:v>5.4</c:v>
                </c:pt>
                <c:pt idx="104">
                  <c:v>6.7</c:v>
                </c:pt>
                <c:pt idx="105">
                  <c:v>6.1000000000000014</c:v>
                </c:pt>
                <c:pt idx="106">
                  <c:v>7.3</c:v>
                </c:pt>
                <c:pt idx="107">
                  <c:v>6.5</c:v>
                </c:pt>
                <c:pt idx="108">
                  <c:v>8.2000000000000011</c:v>
                </c:pt>
                <c:pt idx="109">
                  <c:v>8.5</c:v>
                </c:pt>
                <c:pt idx="110">
                  <c:v>7.9</c:v>
                </c:pt>
                <c:pt idx="111">
                  <c:v>9.5</c:v>
                </c:pt>
                <c:pt idx="112">
                  <c:v>7.9</c:v>
                </c:pt>
                <c:pt idx="113">
                  <c:v>7.3</c:v>
                </c:pt>
                <c:pt idx="114">
                  <c:v>7.9</c:v>
                </c:pt>
                <c:pt idx="115">
                  <c:v>8.5</c:v>
                </c:pt>
                <c:pt idx="116">
                  <c:v>8.5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276028368"/>
        <c:axId val="-1274015536"/>
      </c:lineChart>
      <c:catAx>
        <c:axId val="-12760283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1274015536"/>
        <c:crosses val="autoZero"/>
        <c:auto val="1"/>
        <c:lblAlgn val="ctr"/>
        <c:lblOffset val="100"/>
        <c:noMultiLvlLbl val="0"/>
      </c:catAx>
      <c:valAx>
        <c:axId val="-12740155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127602836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EB7DBE-3B77-4149-A83C-BEEE1BFCC6E3}" type="datetimeFigureOut">
              <a:rPr lang="en-US" smtClean="0"/>
              <a:t>5/16/2015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162AD7-23B7-4C09-BDED-0DA3E6682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097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https://msdn.microsoft.com/en-us/library/dn553125.aspx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FDBE19-FD44-4F3E-A8D6-3A228BCBBB5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590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https://msdn.microsoft.com/en-us/library/dn553125.aspx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FDBE19-FD44-4F3E-A8D6-3A228BCBBB5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06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https://msdn.microsoft.com/en-us/library/dn553125.aspx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FDBE19-FD44-4F3E-A8D6-3A228BCBBB5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68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https://msdn.microsoft.com/en-us/library/dn553125.aspx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FDBE19-FD44-4F3E-A8D6-3A228BCBBB5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462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https://msdn.microsoft.com/en-us/library/dn553125.aspx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FDBE19-FD44-4F3E-A8D6-3A228BCBBB5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754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https://msdn.microsoft.com/en-us/library/dn553125.aspx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FDBE19-FD44-4F3E-A8D6-3A228BCBBB5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2550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https://msdn.microsoft.com/en-us/library/dn553125.aspx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FDBE19-FD44-4F3E-A8D6-3A228BCBBB5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842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https://msdn.microsoft.com/en-us/library/dn553125.aspx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FDBE19-FD44-4F3E-A8D6-3A228BCBBB5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6611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SQL Server uses a write-ahead log (WAL), which guarantees that no data modifications are written to disk before the associated log record is written to disk. This maintains the ACID properties for a transaction.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62AD7-23B7-4C09-BDED-0DA3E66829E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161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47"/>
            <a:ext cx="9143999" cy="67586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8408" y="516685"/>
            <a:ext cx="8203153" cy="1470025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408" y="1907341"/>
            <a:ext cx="7925349" cy="1752600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199" y="6197614"/>
            <a:ext cx="773079" cy="365125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942B21B-2ADA-A040-A652-A7305E1B99FE}" type="datetimeFigureOut">
              <a:rPr lang="en-US" smtClean="0"/>
              <a:pPr/>
              <a:t>5/16/2015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50847" y="6197614"/>
            <a:ext cx="2895600" cy="365125"/>
          </a:xfr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9" name="Picture 8" descr="SQLSaturday_Final_We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317" y="5675582"/>
            <a:ext cx="1912930" cy="104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730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2B21B-2ADA-A040-A652-A7305E1B99FE}" type="datetimeFigureOut">
              <a:rPr lang="en-US" smtClean="0"/>
              <a:t>5/16/2015</a:t>
            </a:fld>
            <a:endParaRPr lang="en-US"/>
          </a:p>
        </p:txBody>
      </p:sp>
      <p:sp>
        <p:nvSpPr>
          <p:cNvPr id="12" name="Date Placeholder 3"/>
          <p:cNvSpPr txBox="1">
            <a:spLocks/>
          </p:cNvSpPr>
          <p:nvPr userDrawn="1"/>
        </p:nvSpPr>
        <p:spPr>
          <a:xfrm>
            <a:off x="706329" y="6286903"/>
            <a:ext cx="8513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1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42B21B-2ADA-A040-A652-A7305E1B99FE}" type="datetimeFigureOut">
              <a:rPr lang="en-US" smtClean="0"/>
              <a:pPr/>
              <a:t>5/16/2015</a:t>
            </a:fld>
            <a:r>
              <a:rPr lang="en-US" smtClean="0"/>
              <a:t>  |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20114" y="6286903"/>
            <a:ext cx="31537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193" y="6286903"/>
            <a:ext cx="5277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FFFFFF"/>
                </a:solidFill>
              </a:defRPr>
            </a:lvl1pPr>
          </a:lstStyle>
          <a:p>
            <a:fld id="{87FD5303-69AD-2E4D-B18B-E5EED0F0A60B}" type="slidenum">
              <a:rPr lang="en-US" smtClean="0"/>
              <a:pPr/>
              <a:t>‹#›</a:t>
            </a:fld>
            <a:r>
              <a:rPr lang="en-US" dirty="0" smtClean="0"/>
              <a:t>  |  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536576" y="1299672"/>
            <a:ext cx="8686800" cy="0"/>
          </a:xfrm>
          <a:prstGeom prst="line">
            <a:avLst/>
          </a:prstGeom>
          <a:ln w="127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1735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706329" y="6286903"/>
            <a:ext cx="8513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rgbClr val="FFFFFF"/>
                </a:solidFill>
              </a:defRPr>
            </a:lvl1pPr>
          </a:lstStyle>
          <a:p>
            <a:fld id="{5942B21B-2ADA-A040-A652-A7305E1B99FE}" type="datetimeFigureOut">
              <a:rPr lang="en-US" smtClean="0"/>
              <a:pPr/>
              <a:t>5/16/2015</a:t>
            </a:fld>
            <a:r>
              <a:rPr lang="en-US" dirty="0" smtClean="0"/>
              <a:t>  |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20114" y="6286903"/>
            <a:ext cx="31537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193" y="6286903"/>
            <a:ext cx="5277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FFFFFF"/>
                </a:solidFill>
              </a:defRPr>
            </a:lvl1pPr>
          </a:lstStyle>
          <a:p>
            <a:fld id="{87FD5303-69AD-2E4D-B18B-E5EED0F0A60B}" type="slidenum">
              <a:rPr lang="en-US" smtClean="0"/>
              <a:pPr/>
              <a:t>‹#›</a:t>
            </a:fld>
            <a:r>
              <a:rPr lang="en-US" dirty="0" smtClean="0"/>
              <a:t>  |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754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Wingdings" charset="2"/>
              <a:buChar char="§"/>
              <a:defRPr>
                <a:solidFill>
                  <a:schemeClr val="tx2"/>
                </a:solidFill>
              </a:defRPr>
            </a:lvl1pPr>
            <a:lvl2pPr marL="742950" indent="-285750">
              <a:buFont typeface="Wingdings" charset="2"/>
              <a:buChar char="§"/>
              <a:defRPr>
                <a:solidFill>
                  <a:srgbClr val="474947"/>
                </a:solidFill>
              </a:defRPr>
            </a:lvl2pPr>
            <a:lvl3pPr marL="1143000" indent="-228600">
              <a:buFont typeface="Wingdings" charset="2"/>
              <a:buChar char="§"/>
              <a:defRPr>
                <a:solidFill>
                  <a:srgbClr val="474947"/>
                </a:solidFill>
              </a:defRPr>
            </a:lvl3pPr>
            <a:lvl4pPr marL="1600200" indent="-228600">
              <a:buFont typeface="Wingdings" charset="2"/>
              <a:buChar char="§"/>
              <a:defRPr>
                <a:solidFill>
                  <a:srgbClr val="474947"/>
                </a:solidFill>
              </a:defRPr>
            </a:lvl4pPr>
            <a:lvl5pPr marL="2057400" indent="-228600">
              <a:buFont typeface="Wingdings" charset="2"/>
              <a:buChar char="§"/>
              <a:defRPr>
                <a:solidFill>
                  <a:srgbClr val="474947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706329" y="6286903"/>
            <a:ext cx="8513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rgbClr val="FFFFFF"/>
                </a:solidFill>
              </a:defRPr>
            </a:lvl1pPr>
          </a:lstStyle>
          <a:p>
            <a:fld id="{5942B21B-2ADA-A040-A652-A7305E1B99FE}" type="datetimeFigureOut">
              <a:rPr lang="en-US" smtClean="0"/>
              <a:pPr/>
              <a:t>5/16/2015</a:t>
            </a:fld>
            <a:r>
              <a:rPr lang="en-US" dirty="0" smtClean="0"/>
              <a:t>  |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20114" y="6286903"/>
            <a:ext cx="31537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193" y="6286903"/>
            <a:ext cx="5277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FFFFFF"/>
                </a:solidFill>
              </a:defRPr>
            </a:lvl1pPr>
          </a:lstStyle>
          <a:p>
            <a:fld id="{87FD5303-69AD-2E4D-B18B-E5EED0F0A60B}" type="slidenum">
              <a:rPr lang="en-US" smtClean="0"/>
              <a:pPr/>
              <a:t>‹#›</a:t>
            </a:fld>
            <a:r>
              <a:rPr lang="en-US" dirty="0" smtClean="0"/>
              <a:t>  |  </a:t>
            </a:r>
            <a:endParaRPr 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536576" y="1299672"/>
            <a:ext cx="8686800" cy="0"/>
          </a:xfrm>
          <a:prstGeom prst="line">
            <a:avLst/>
          </a:prstGeom>
          <a:ln w="127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5140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i="0" cap="all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06329" y="6286903"/>
            <a:ext cx="8513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rgbClr val="FFFFFF"/>
                </a:solidFill>
              </a:defRPr>
            </a:lvl1pPr>
          </a:lstStyle>
          <a:p>
            <a:fld id="{5942B21B-2ADA-A040-A652-A7305E1B99FE}" type="datetimeFigureOut">
              <a:rPr lang="en-US" smtClean="0"/>
              <a:pPr/>
              <a:t>5/16/2015</a:t>
            </a:fld>
            <a:r>
              <a:rPr lang="en-US" dirty="0" smtClean="0"/>
              <a:t>  |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20114" y="6286903"/>
            <a:ext cx="31537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193" y="6286903"/>
            <a:ext cx="5277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FFFFFF"/>
                </a:solidFill>
              </a:defRPr>
            </a:lvl1pPr>
          </a:lstStyle>
          <a:p>
            <a:fld id="{87FD5303-69AD-2E4D-B18B-E5EED0F0A60B}" type="slidenum">
              <a:rPr lang="en-US" smtClean="0"/>
              <a:pPr/>
              <a:t>‹#›</a:t>
            </a:fld>
            <a:r>
              <a:rPr lang="en-US" dirty="0" smtClean="0"/>
              <a:t>  |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596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706329" y="6286903"/>
            <a:ext cx="8513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rgbClr val="FFFFFF"/>
                </a:solidFill>
              </a:defRPr>
            </a:lvl1pPr>
          </a:lstStyle>
          <a:p>
            <a:fld id="{5942B21B-2ADA-A040-A652-A7305E1B99FE}" type="datetimeFigureOut">
              <a:rPr lang="en-US" smtClean="0"/>
              <a:pPr/>
              <a:t>5/16/2015</a:t>
            </a:fld>
            <a:r>
              <a:rPr lang="en-US" dirty="0" smtClean="0"/>
              <a:t>  |</a:t>
            </a:r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20114" y="6286903"/>
            <a:ext cx="31537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193" y="6286903"/>
            <a:ext cx="5277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FFFFFF"/>
                </a:solidFill>
              </a:defRPr>
            </a:lvl1pPr>
          </a:lstStyle>
          <a:p>
            <a:fld id="{87FD5303-69AD-2E4D-B18B-E5EED0F0A60B}" type="slidenum">
              <a:rPr lang="en-US" smtClean="0"/>
              <a:pPr/>
              <a:t>‹#›</a:t>
            </a:fld>
            <a:r>
              <a:rPr lang="en-US" dirty="0" smtClean="0"/>
              <a:t>  |  </a:t>
            </a:r>
            <a:endParaRPr lang="en-US" dirty="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536576" y="1299672"/>
            <a:ext cx="8686800" cy="0"/>
          </a:xfrm>
          <a:prstGeom prst="line">
            <a:avLst/>
          </a:prstGeom>
          <a:ln w="127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2983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706329" y="6286903"/>
            <a:ext cx="8513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rgbClr val="FFFFFF"/>
                </a:solidFill>
              </a:defRPr>
            </a:lvl1pPr>
          </a:lstStyle>
          <a:p>
            <a:fld id="{5942B21B-2ADA-A040-A652-A7305E1B99FE}" type="datetimeFigureOut">
              <a:rPr lang="en-US" smtClean="0"/>
              <a:pPr/>
              <a:t>5/16/2015</a:t>
            </a:fld>
            <a:r>
              <a:rPr lang="en-US" dirty="0" smtClean="0"/>
              <a:t>  |</a:t>
            </a:r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20114" y="6286903"/>
            <a:ext cx="31537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193" y="6286903"/>
            <a:ext cx="5277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FFFFFF"/>
                </a:solidFill>
              </a:defRPr>
            </a:lvl1pPr>
          </a:lstStyle>
          <a:p>
            <a:fld id="{87FD5303-69AD-2E4D-B18B-E5EED0F0A60B}" type="slidenum">
              <a:rPr lang="en-US" smtClean="0"/>
              <a:pPr/>
              <a:t>‹#›</a:t>
            </a:fld>
            <a:r>
              <a:rPr lang="en-US" dirty="0" smtClean="0"/>
              <a:t>  |  </a:t>
            </a:r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536576" y="1299672"/>
            <a:ext cx="8686800" cy="0"/>
          </a:xfrm>
          <a:prstGeom prst="line">
            <a:avLst/>
          </a:prstGeom>
          <a:ln w="127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1226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06329" y="6286903"/>
            <a:ext cx="8513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rgbClr val="FFFFFF"/>
                </a:solidFill>
              </a:defRPr>
            </a:lvl1pPr>
          </a:lstStyle>
          <a:p>
            <a:fld id="{5942B21B-2ADA-A040-A652-A7305E1B99FE}" type="datetimeFigureOut">
              <a:rPr lang="en-US" smtClean="0"/>
              <a:pPr/>
              <a:t>5/16/2015</a:t>
            </a:fld>
            <a:r>
              <a:rPr lang="en-US" dirty="0" smtClean="0"/>
              <a:t>  |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20114" y="6286903"/>
            <a:ext cx="31537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193" y="6286903"/>
            <a:ext cx="5277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FFFFFF"/>
                </a:solidFill>
              </a:defRPr>
            </a:lvl1pPr>
          </a:lstStyle>
          <a:p>
            <a:fld id="{87FD5303-69AD-2E4D-B18B-E5EED0F0A60B}" type="slidenum">
              <a:rPr lang="en-US" smtClean="0"/>
              <a:pPr/>
              <a:t>‹#›</a:t>
            </a:fld>
            <a:r>
              <a:rPr lang="en-US" dirty="0" smtClean="0"/>
              <a:t>  |  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536576" y="1299672"/>
            <a:ext cx="8686800" cy="0"/>
          </a:xfrm>
          <a:prstGeom prst="line">
            <a:avLst/>
          </a:prstGeom>
          <a:ln w="127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1537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06329" y="6286903"/>
            <a:ext cx="8513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rgbClr val="FFFFFF"/>
                </a:solidFill>
              </a:defRPr>
            </a:lvl1pPr>
          </a:lstStyle>
          <a:p>
            <a:fld id="{5942B21B-2ADA-A040-A652-A7305E1B99FE}" type="datetimeFigureOut">
              <a:rPr lang="en-US" smtClean="0"/>
              <a:pPr/>
              <a:t>5/16/2015</a:t>
            </a:fld>
            <a:r>
              <a:rPr lang="en-US" dirty="0" smtClean="0"/>
              <a:t>  |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20114" y="6286903"/>
            <a:ext cx="31537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193" y="6286903"/>
            <a:ext cx="5277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FFFFFF"/>
                </a:solidFill>
              </a:defRPr>
            </a:lvl1pPr>
          </a:lstStyle>
          <a:p>
            <a:fld id="{87FD5303-69AD-2E4D-B18B-E5EED0F0A60B}" type="slidenum">
              <a:rPr lang="en-US" smtClean="0"/>
              <a:pPr/>
              <a:t>‹#›</a:t>
            </a:fld>
            <a:r>
              <a:rPr lang="en-US" dirty="0" smtClean="0"/>
              <a:t>  |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986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706329" y="6286903"/>
            <a:ext cx="8513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rgbClr val="FFFFFF"/>
                </a:solidFill>
              </a:defRPr>
            </a:lvl1pPr>
          </a:lstStyle>
          <a:p>
            <a:fld id="{5942B21B-2ADA-A040-A652-A7305E1B99FE}" type="datetimeFigureOut">
              <a:rPr lang="en-US" smtClean="0"/>
              <a:pPr/>
              <a:t>5/16/2015</a:t>
            </a:fld>
            <a:r>
              <a:rPr lang="en-US" dirty="0" smtClean="0"/>
              <a:t>  |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20114" y="6286903"/>
            <a:ext cx="31537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193" y="6286903"/>
            <a:ext cx="5277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FFFFFF"/>
                </a:solidFill>
              </a:defRPr>
            </a:lvl1pPr>
          </a:lstStyle>
          <a:p>
            <a:fld id="{87FD5303-69AD-2E4D-B18B-E5EED0F0A60B}" type="slidenum">
              <a:rPr lang="en-US" smtClean="0"/>
              <a:pPr/>
              <a:t>‹#›</a:t>
            </a:fld>
            <a:r>
              <a:rPr lang="en-US" dirty="0" smtClean="0"/>
              <a:t>  |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090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706329" y="6286903"/>
            <a:ext cx="8513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rgbClr val="FFFFFF"/>
                </a:solidFill>
              </a:defRPr>
            </a:lvl1pPr>
          </a:lstStyle>
          <a:p>
            <a:fld id="{5942B21B-2ADA-A040-A652-A7305E1B99FE}" type="datetimeFigureOut">
              <a:rPr lang="en-US" smtClean="0"/>
              <a:pPr/>
              <a:t>5/16/2015</a:t>
            </a:fld>
            <a:r>
              <a:rPr lang="en-US" dirty="0" smtClean="0"/>
              <a:t>  |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20114" y="6286903"/>
            <a:ext cx="31537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193" y="6286903"/>
            <a:ext cx="5277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FFFFFF"/>
                </a:solidFill>
              </a:defRPr>
            </a:lvl1pPr>
          </a:lstStyle>
          <a:p>
            <a:fld id="{87FD5303-69AD-2E4D-B18B-E5EED0F0A60B}" type="slidenum">
              <a:rPr lang="en-US" smtClean="0"/>
              <a:pPr/>
              <a:t>‹#›</a:t>
            </a:fld>
            <a:r>
              <a:rPr lang="en-US" dirty="0" smtClean="0"/>
              <a:t>  |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243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728" y="6072791"/>
            <a:ext cx="9143995" cy="79513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6329" y="6286903"/>
            <a:ext cx="8513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rgbClr val="FFFFFF"/>
                </a:solidFill>
              </a:defRPr>
            </a:lvl1pPr>
          </a:lstStyle>
          <a:p>
            <a:fld id="{5942B21B-2ADA-A040-A652-A7305E1B99FE}" type="datetimeFigureOut">
              <a:rPr lang="en-US" smtClean="0"/>
              <a:pPr/>
              <a:t>5/16/2015</a:t>
            </a:fld>
            <a:r>
              <a:rPr lang="en-US" dirty="0" smtClean="0"/>
              <a:t>  |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20114" y="6286903"/>
            <a:ext cx="31537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193" y="6286903"/>
            <a:ext cx="5277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FFFFFF"/>
                </a:solidFill>
              </a:defRPr>
            </a:lvl1pPr>
          </a:lstStyle>
          <a:p>
            <a:fld id="{87FD5303-69AD-2E4D-B18B-E5EED0F0A60B}" type="slidenum">
              <a:rPr lang="en-US" smtClean="0"/>
              <a:pPr/>
              <a:t>‹#›</a:t>
            </a:fld>
            <a:r>
              <a:rPr lang="en-US" dirty="0" smtClean="0"/>
              <a:t>  |  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260044" y="122030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SQLSaturday_Final_Web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337" y="5911456"/>
            <a:ext cx="1912930" cy="95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766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Wingdings" charset="2"/>
        <a:buChar char="§"/>
        <a:defRPr sz="30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Wingdings" charset="2"/>
        <a:buChar char="§"/>
        <a:defRPr sz="26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charset="2"/>
        <a:buChar char="§"/>
        <a:defRPr sz="22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Wingdings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Wingdings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goo.gl/lPdh8Q" TargetMode="External"/><Relationship Id="rId2" Type="http://schemas.openxmlformats.org/officeDocument/2006/relationships/hyperlink" Target="https://msdn.microsoft.com/en-us/library/dn246937(v=sql.120).aspx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hyperlink" Target="mailto:Murilo.miranda@gmail.com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8408" y="597500"/>
            <a:ext cx="8203153" cy="1470025"/>
          </a:xfrm>
        </p:spPr>
        <p:txBody>
          <a:bodyPr/>
          <a:lstStyle/>
          <a:p>
            <a:r>
              <a:rPr lang="en-US" dirty="0" smtClean="0"/>
              <a:t>In-Memory OLTP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408" y="2067525"/>
            <a:ext cx="7925349" cy="1752600"/>
          </a:xfrm>
        </p:spPr>
        <p:txBody>
          <a:bodyPr/>
          <a:lstStyle/>
          <a:p>
            <a:r>
              <a:rPr lang="en-US" b="1" dirty="0"/>
              <a:t>The faster is now simpler </a:t>
            </a:r>
            <a:endParaRPr lang="en-US" b="1" dirty="0" smtClean="0"/>
          </a:p>
          <a:p>
            <a:r>
              <a:rPr lang="en-US" b="1" dirty="0" smtClean="0"/>
              <a:t>in </a:t>
            </a:r>
            <a:r>
              <a:rPr lang="en-US" b="1" dirty="0"/>
              <a:t>SQL Server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67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Quilson Antunes: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385" y="1554982"/>
            <a:ext cx="3983229" cy="3983229"/>
          </a:xfrm>
        </p:spPr>
      </p:pic>
    </p:spTree>
    <p:extLst>
      <p:ext uri="{BB962C8B-B14F-4D97-AF65-F5344CB8AC3E}">
        <p14:creationId xmlns:p14="http://schemas.microsoft.com/office/powerpoint/2010/main" val="258952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me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marL="0" lvl="1" indent="0" eaLnBrk="1" fontAlgn="auto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sz="3200" dirty="0" smtClean="0">
                <a:solidFill>
                  <a:schemeClr val="accent3"/>
                </a:solidFill>
                <a:ea typeface="+mn-ea"/>
              </a:rPr>
              <a:t>Murilo Miranda</a:t>
            </a:r>
          </a:p>
          <a:p>
            <a:pPr marL="0" lvl="1" indent="0" eaLnBrk="1" fontAlgn="auto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sz="1800" b="1" dirty="0" smtClean="0">
                <a:ea typeface="+mn-ea"/>
              </a:rPr>
              <a:t>Lead Database Consultant </a:t>
            </a:r>
            <a:r>
              <a:rPr lang="en-US" sz="1800" dirty="0" smtClean="0">
                <a:ea typeface="+mn-ea"/>
              </a:rPr>
              <a:t>@ The Pythian Group</a:t>
            </a:r>
          </a:p>
          <a:p>
            <a:pPr marL="0" lvl="1" indent="0" eaLnBrk="1" fontAlgn="auto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charset="0"/>
              <a:buNone/>
              <a:defRPr/>
            </a:pPr>
            <a:endParaRPr lang="en-US" sz="1800" dirty="0">
              <a:ea typeface="+mn-ea"/>
            </a:endParaRPr>
          </a:p>
          <a:p>
            <a:pPr marL="0" lvl="1" indent="0" eaLnBrk="1" fontAlgn="auto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charset="0"/>
              <a:buNone/>
              <a:defRPr/>
            </a:pPr>
            <a:endParaRPr lang="en-US" dirty="0">
              <a:ea typeface="+mn-ea"/>
            </a:endParaRPr>
          </a:p>
        </p:txBody>
      </p:sp>
      <p:pic>
        <p:nvPicPr>
          <p:cNvPr id="5" name="Picture 3" descr="twit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3979863"/>
            <a:ext cx="4857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r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2825750"/>
            <a:ext cx="4857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linked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4533900"/>
            <a:ext cx="4857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585788" y="4003675"/>
            <a:ext cx="2198687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lvl="1">
              <a:lnSpc>
                <a:spcPct val="120000"/>
              </a:lnSpc>
              <a:spcBef>
                <a:spcPts val="1500"/>
              </a:spcBef>
            </a:pPr>
            <a:r>
              <a:rPr lang="en-CA" sz="2000" dirty="0">
                <a:cs typeface="Proxima Nova Light" charset="0"/>
              </a:rPr>
              <a:t>@</a:t>
            </a:r>
            <a:r>
              <a:rPr lang="en-CA" sz="2000" dirty="0" err="1">
                <a:cs typeface="Proxima Nova Light" charset="0"/>
              </a:rPr>
              <a:t>murilocmiranda</a:t>
            </a:r>
            <a:endParaRPr lang="en-CA" sz="2000" dirty="0">
              <a:cs typeface="Proxima Nova Light" charset="0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603250" y="2822575"/>
            <a:ext cx="6219426" cy="394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1">
              <a:lnSpc>
                <a:spcPct val="120000"/>
              </a:lnSpc>
              <a:spcBef>
                <a:spcPts val="1500"/>
              </a:spcBef>
            </a:pPr>
            <a:r>
              <a:rPr lang="en-CA" dirty="0">
                <a:cs typeface="Proxima Nova Light" charset="0"/>
              </a:rPr>
              <a:t>http://www.sqlshack.com/author/murilo-miranda/</a:t>
            </a: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603250" y="4533900"/>
            <a:ext cx="5141913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>
              <a:lnSpc>
                <a:spcPct val="120000"/>
              </a:lnSpc>
              <a:spcBef>
                <a:spcPts val="1500"/>
              </a:spcBef>
            </a:pPr>
            <a:r>
              <a:rPr lang="en-CA" sz="2000">
                <a:cs typeface="Proxima Nova Light" charset="0"/>
              </a:rPr>
              <a:t>http://pt.linkedin.com/in/murilomiranda/</a:t>
            </a:r>
          </a:p>
        </p:txBody>
      </p:sp>
      <p:pic>
        <p:nvPicPr>
          <p:cNvPr id="11" name="Picture 4" descr="r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3405188"/>
            <a:ext cx="4857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612775" y="3441700"/>
            <a:ext cx="5375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/>
              <a:t>       http://www.pythian.com/blog/author/murilo/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0873" y="2192337"/>
            <a:ext cx="1410098" cy="633413"/>
          </a:xfrm>
          <a:prstGeom prst="rect">
            <a:avLst/>
          </a:prstGeom>
        </p:spPr>
      </p:pic>
      <p:pic>
        <p:nvPicPr>
          <p:cNvPr id="4098" name="Picture 2" descr="https://www.microsoft.com/global/learning/en-sg/PublishingImages/_r2_cert-logos/SolExp_DataPlat_Bl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529" y="3155950"/>
            <a:ext cx="146685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itevent.net/wp-content/uploads/tdomf/12009/Pythian_logo_Grayscale_pn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3" y="4519626"/>
            <a:ext cx="1434506" cy="52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63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dirty="0" smtClean="0">
                <a:solidFill>
                  <a:schemeClr val="tx1"/>
                </a:solidFill>
              </a:rPr>
              <a:t>Introduction to In-Memory OLTP </a:t>
            </a:r>
          </a:p>
          <a:p>
            <a:pPr lvl="1"/>
            <a:r>
              <a:rPr lang="pt-PT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Motivation</a:t>
            </a:r>
          </a:p>
          <a:p>
            <a:pPr lvl="1"/>
            <a:r>
              <a:rPr lang="pt-PT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Overview</a:t>
            </a:r>
          </a:p>
          <a:p>
            <a:pPr lvl="1"/>
            <a:r>
              <a:rPr lang="pt-PT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Limitations</a:t>
            </a:r>
          </a:p>
          <a:p>
            <a:pPr lvl="1"/>
            <a:r>
              <a:rPr lang="pt-PT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Current version</a:t>
            </a:r>
          </a:p>
          <a:p>
            <a:r>
              <a:rPr lang="pt-PT" dirty="0" smtClean="0">
                <a:solidFill>
                  <a:schemeClr val="tx1"/>
                </a:solidFill>
              </a:rPr>
              <a:t>SQL Server 2016</a:t>
            </a:r>
          </a:p>
          <a:p>
            <a:pPr lvl="1"/>
            <a:r>
              <a:rPr lang="pt-PT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In-Memory OLTP improvements</a:t>
            </a:r>
            <a:endParaRPr lang="pt-PT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7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Introduction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In-Memory OLTP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96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In-Memory OLTP - Motivation</a:t>
            </a:r>
            <a:endParaRPr lang="en-US" dirty="0"/>
          </a:p>
        </p:txBody>
      </p:sp>
      <p:pic>
        <p:nvPicPr>
          <p:cNvPr id="13314" name="Picture 2" descr="http://blogs.salleurl.edu/raising-a-data-center/files/2013/03/data-cente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11"/>
          <a:stretch/>
        </p:blipFill>
        <p:spPr bwMode="auto">
          <a:xfrm>
            <a:off x="0" y="1330552"/>
            <a:ext cx="9144000" cy="554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497874" y="495331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HARDWARE EVOLUTION</a:t>
            </a: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03119" y="5715000"/>
            <a:ext cx="496824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CHANGED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411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In-Memory OLTP - 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b="1" dirty="0"/>
              <a:t>Memory</a:t>
            </a:r>
            <a:r>
              <a:rPr lang="en-US" dirty="0"/>
              <a:t> price is being cheaper from </a:t>
            </a:r>
            <a:r>
              <a:rPr lang="en-US" dirty="0" smtClean="0"/>
              <a:t>year-to-year.</a:t>
            </a:r>
            <a:endParaRPr lang="en-US" dirty="0"/>
          </a:p>
          <a:p>
            <a:pPr lvl="1"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Low price per </a:t>
            </a:r>
            <a:r>
              <a:rPr lang="en-US" dirty="0" smtClean="0"/>
              <a:t>GB.</a:t>
            </a:r>
            <a:endParaRPr lang="en-US" dirty="0"/>
          </a:p>
          <a:p>
            <a:pPr lvl="1"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Large memory modules are affordable.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dirty="0" smtClean="0"/>
              <a:t>DDR4 on Q2/2014.</a:t>
            </a:r>
            <a:endParaRPr lang="en-US" dirty="0"/>
          </a:p>
          <a:p>
            <a:pPr lvl="1"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Higher module density.</a:t>
            </a:r>
          </a:p>
          <a:p>
            <a:pPr lvl="1"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Lower voltage requirements.</a:t>
            </a:r>
          </a:p>
          <a:p>
            <a:pPr lvl="1"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Higher data rate transfer</a:t>
            </a:r>
            <a:endParaRPr lang="pt-PT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50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In-Memory OLTP - Motivation</a:t>
            </a:r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5599550"/>
              </p:ext>
            </p:extLst>
          </p:nvPr>
        </p:nvGraphicFramePr>
        <p:xfrm>
          <a:off x="1045879" y="1417638"/>
          <a:ext cx="7416053" cy="4501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Oval Callout 5"/>
          <p:cNvSpPr/>
          <p:nvPr/>
        </p:nvSpPr>
        <p:spPr>
          <a:xfrm>
            <a:off x="2407814" y="4326412"/>
            <a:ext cx="1596767" cy="468670"/>
          </a:xfrm>
          <a:prstGeom prst="wedgeEllipseCallout">
            <a:avLst>
              <a:gd name="adj1" fmla="val 28717"/>
              <a:gd name="adj2" fmla="val 12855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SQL 2005</a:t>
            </a:r>
            <a:endParaRPr lang="en-US" dirty="0"/>
          </a:p>
        </p:txBody>
      </p:sp>
      <p:sp>
        <p:nvSpPr>
          <p:cNvPr id="7" name="Oval Callout 6"/>
          <p:cNvSpPr/>
          <p:nvPr/>
        </p:nvSpPr>
        <p:spPr>
          <a:xfrm>
            <a:off x="4235979" y="4092077"/>
            <a:ext cx="1919786" cy="468670"/>
          </a:xfrm>
          <a:prstGeom prst="wedgeEllipseCallout">
            <a:avLst>
              <a:gd name="adj1" fmla="val 11278"/>
              <a:gd name="adj2" fmla="val 22713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SQL 2008 R2</a:t>
            </a:r>
            <a:endParaRPr lang="en-US" dirty="0"/>
          </a:p>
        </p:txBody>
      </p:sp>
      <p:sp>
        <p:nvSpPr>
          <p:cNvPr id="8" name="Oval Callout 7"/>
          <p:cNvSpPr/>
          <p:nvPr/>
        </p:nvSpPr>
        <p:spPr>
          <a:xfrm>
            <a:off x="3743280" y="4700994"/>
            <a:ext cx="1596767" cy="468670"/>
          </a:xfrm>
          <a:prstGeom prst="wedgeEllipseCallout">
            <a:avLst>
              <a:gd name="adj1" fmla="val 7025"/>
              <a:gd name="adj2" fmla="val 10910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SQL 2008</a:t>
            </a:r>
            <a:endParaRPr lang="en-US" dirty="0"/>
          </a:p>
        </p:txBody>
      </p:sp>
      <p:sp>
        <p:nvSpPr>
          <p:cNvPr id="9" name="Oval Callout 8"/>
          <p:cNvSpPr/>
          <p:nvPr/>
        </p:nvSpPr>
        <p:spPr>
          <a:xfrm>
            <a:off x="5186762" y="4829385"/>
            <a:ext cx="1596767" cy="468670"/>
          </a:xfrm>
          <a:prstGeom prst="wedgeEllipseCallout">
            <a:avLst>
              <a:gd name="adj1" fmla="val 13114"/>
              <a:gd name="adj2" fmla="val 8836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SQL 2012</a:t>
            </a:r>
            <a:endParaRPr lang="en-US" dirty="0"/>
          </a:p>
        </p:txBody>
      </p:sp>
      <p:sp>
        <p:nvSpPr>
          <p:cNvPr id="10" name="Oval Callout 9"/>
          <p:cNvSpPr/>
          <p:nvPr/>
        </p:nvSpPr>
        <p:spPr>
          <a:xfrm>
            <a:off x="6709701" y="4595050"/>
            <a:ext cx="1596767" cy="468670"/>
          </a:xfrm>
          <a:prstGeom prst="wedgeEllipseCallout">
            <a:avLst>
              <a:gd name="adj1" fmla="val -32935"/>
              <a:gd name="adj2" fmla="val 13763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SQL 2014</a:t>
            </a:r>
            <a:endParaRPr lang="en-US" dirty="0"/>
          </a:p>
        </p:txBody>
      </p:sp>
      <p:sp>
        <p:nvSpPr>
          <p:cNvPr id="11" name="Oval Callout 10"/>
          <p:cNvSpPr/>
          <p:nvPr/>
        </p:nvSpPr>
        <p:spPr>
          <a:xfrm>
            <a:off x="2146513" y="2184571"/>
            <a:ext cx="1596767" cy="468670"/>
          </a:xfrm>
          <a:prstGeom prst="wedgeEllipseCallout">
            <a:avLst>
              <a:gd name="adj1" fmla="val -90019"/>
              <a:gd name="adj2" fmla="val 1057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SQL 2000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69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In-Memory OLTP </a:t>
            </a:r>
            <a:r>
              <a:rPr lang="pt-PT" dirty="0"/>
              <a:t>- 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b="1" dirty="0" smtClean="0"/>
              <a:t>CPU</a:t>
            </a:r>
            <a:r>
              <a:rPr lang="en-US" dirty="0" smtClean="0"/>
              <a:t> Clock </a:t>
            </a:r>
            <a:r>
              <a:rPr lang="en-US" dirty="0"/>
              <a:t>speed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Problems caused by higher speeds</a:t>
            </a:r>
          </a:p>
          <a:p>
            <a:pPr lvl="1">
              <a:spcBef>
                <a:spcPts val="1200"/>
              </a:spcBef>
              <a:spcAft>
                <a:spcPts val="600"/>
              </a:spcAft>
            </a:pPr>
            <a:r>
              <a:rPr lang="en-US" dirty="0" smtClean="0"/>
              <a:t>Excessive power consumption</a:t>
            </a:r>
          </a:p>
          <a:p>
            <a:pPr lvl="1">
              <a:spcBef>
                <a:spcPts val="1200"/>
              </a:spcBef>
              <a:spcAft>
                <a:spcPts val="600"/>
              </a:spcAft>
            </a:pPr>
            <a:r>
              <a:rPr lang="en-US" dirty="0" smtClean="0"/>
              <a:t>Heat dissipation</a:t>
            </a:r>
          </a:p>
          <a:p>
            <a:pPr lvl="1">
              <a:spcBef>
                <a:spcPts val="1200"/>
              </a:spcBef>
              <a:spcAft>
                <a:spcPts val="600"/>
              </a:spcAft>
            </a:pPr>
            <a:r>
              <a:rPr lang="en-US" dirty="0" smtClean="0"/>
              <a:t>Leakage current</a:t>
            </a:r>
            <a:endParaRPr lang="en-US" dirty="0"/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Power </a:t>
            </a:r>
            <a:r>
              <a:rPr lang="en-US" dirty="0" smtClean="0"/>
              <a:t>consumption is </a:t>
            </a:r>
            <a:r>
              <a:rPr lang="en-US" dirty="0"/>
              <a:t>critical for mobile </a:t>
            </a:r>
            <a:r>
              <a:rPr lang="en-US" dirty="0" smtClean="0"/>
              <a:t>devices.</a:t>
            </a:r>
            <a:endParaRPr lang="en-US" dirty="0"/>
          </a:p>
          <a:p>
            <a:pPr lvl="1">
              <a:spcBef>
                <a:spcPts val="1200"/>
              </a:spcBef>
              <a:spcAft>
                <a:spcPts val="600"/>
              </a:spcAft>
            </a:pPr>
            <a:r>
              <a:rPr lang="en-US" dirty="0" smtClean="0"/>
              <a:t>Mobile </a:t>
            </a:r>
            <a:r>
              <a:rPr lang="en-US" dirty="0"/>
              <a:t>computing platforms </a:t>
            </a:r>
            <a:r>
              <a:rPr lang="en-US" dirty="0" smtClean="0"/>
              <a:t>are increasingly important.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659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In-Memory OLTP </a:t>
            </a:r>
            <a:r>
              <a:rPr lang="pt-PT" dirty="0"/>
              <a:t>- Motivation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1926" y="1356675"/>
            <a:ext cx="9274179" cy="46516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5240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In-Memory OLTP </a:t>
            </a:r>
            <a:r>
              <a:rPr lang="pt-PT" dirty="0"/>
              <a:t>- 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pt-PT" dirty="0"/>
              <a:t>Industry Solution </a:t>
            </a:r>
          </a:p>
          <a:p>
            <a:pPr lvl="1">
              <a:spcBef>
                <a:spcPts val="1200"/>
              </a:spcBef>
              <a:spcAft>
                <a:spcPts val="600"/>
              </a:spcAft>
            </a:pPr>
            <a:r>
              <a:rPr lang="pt-PT" dirty="0"/>
              <a:t>Multi-Cores Processors</a:t>
            </a:r>
          </a:p>
          <a:p>
            <a:pPr lvl="1">
              <a:spcBef>
                <a:spcPts val="1200"/>
              </a:spcBef>
              <a:spcAft>
                <a:spcPts val="600"/>
              </a:spcAft>
            </a:pPr>
            <a:r>
              <a:rPr lang="pt-PT" dirty="0"/>
              <a:t>Hyper-threading</a:t>
            </a:r>
          </a:p>
          <a:p>
            <a:pPr lvl="1">
              <a:spcBef>
                <a:spcPts val="1200"/>
              </a:spcBef>
              <a:spcAft>
                <a:spcPts val="600"/>
              </a:spcAft>
            </a:pPr>
            <a:r>
              <a:rPr lang="pt-PT" dirty="0"/>
              <a:t>Lx Cache</a:t>
            </a:r>
          </a:p>
        </p:txBody>
      </p:sp>
    </p:spTree>
    <p:extLst>
      <p:ext uri="{BB962C8B-B14F-4D97-AF65-F5344CB8AC3E}">
        <p14:creationId xmlns:p14="http://schemas.microsoft.com/office/powerpoint/2010/main" val="257421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101" y="2867227"/>
            <a:ext cx="2971908" cy="16555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Our Main Sponsors: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071" y="2107238"/>
            <a:ext cx="2991225" cy="10557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71" y="4873476"/>
            <a:ext cx="2337229" cy="5429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90" b="26532"/>
          <a:stretch/>
        </p:blipFill>
        <p:spPr>
          <a:xfrm>
            <a:off x="3592939" y="4711892"/>
            <a:ext cx="1685629" cy="7716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807" y="4873476"/>
            <a:ext cx="2723557" cy="6100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296" y="1894895"/>
            <a:ext cx="3865403" cy="14218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620" y="3279833"/>
            <a:ext cx="2618891" cy="10337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08" y="1709796"/>
            <a:ext cx="2713977" cy="19138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82" y="3340823"/>
            <a:ext cx="2920618" cy="103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55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324078" y="5708342"/>
            <a:ext cx="1819922" cy="1149658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In-Memory OLTP - Motivation</a:t>
            </a:r>
            <a:endParaRPr lang="en-US" dirty="0"/>
          </a:p>
        </p:txBody>
      </p:sp>
      <p:pic>
        <p:nvPicPr>
          <p:cNvPr id="14338" name="Picture 2" descr="http://i.kinja-img.com/gawker-media/image/upload/s--hdSi-FR6--/18kzk4vzuql9ojpg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7" r="20463"/>
          <a:stretch/>
        </p:blipFill>
        <p:spPr bwMode="auto">
          <a:xfrm>
            <a:off x="3309260" y="1311893"/>
            <a:ext cx="5878286" cy="5546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251921" y="2462611"/>
            <a:ext cx="382610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have limitations</a:t>
            </a: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1883393"/>
            <a:ext cx="496824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7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DB Systems</a:t>
            </a:r>
            <a:endParaRPr lang="en-US" sz="40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2195" y="3642399"/>
            <a:ext cx="1699966" cy="1890215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0028" y="1780383"/>
            <a:ext cx="1935331" cy="392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TRADITIONAL</a:t>
            </a: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194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Problems to solve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PT" b="1" dirty="0" smtClean="0"/>
              <a:t>Concurrency.</a:t>
            </a:r>
            <a:endParaRPr lang="en-US" b="1" dirty="0" smtClean="0"/>
          </a:p>
          <a:p>
            <a:pPr lvl="1"/>
            <a:r>
              <a:rPr lang="en-US" b="1" dirty="0" smtClean="0"/>
              <a:t>CPU</a:t>
            </a:r>
            <a:r>
              <a:rPr lang="en-US" dirty="0" smtClean="0"/>
              <a:t> </a:t>
            </a:r>
            <a:r>
              <a:rPr lang="en-US" dirty="0"/>
              <a:t>usage is inefficient in simultaneous access to shared structures.</a:t>
            </a:r>
          </a:p>
          <a:p>
            <a:pPr lvl="1">
              <a:spcBef>
                <a:spcPts val="882"/>
              </a:spcBef>
              <a:spcAft>
                <a:spcPts val="441"/>
              </a:spcAft>
            </a:pPr>
            <a:r>
              <a:rPr lang="en-US" b="1" dirty="0"/>
              <a:t>Pessimistic model</a:t>
            </a:r>
            <a:r>
              <a:rPr lang="en-US" dirty="0"/>
              <a:t> causes too much contention for high levels of concurrency (locking and latching).</a:t>
            </a:r>
          </a:p>
          <a:p>
            <a:pPr>
              <a:spcBef>
                <a:spcPts val="882"/>
              </a:spcBef>
              <a:spcAft>
                <a:spcPts val="441"/>
              </a:spcAft>
            </a:pPr>
            <a:r>
              <a:rPr lang="en-US" b="1" dirty="0"/>
              <a:t>Transaction Log</a:t>
            </a:r>
            <a:r>
              <a:rPr lang="en-US" dirty="0"/>
              <a:t> has a lot of </a:t>
            </a:r>
            <a:r>
              <a:rPr lang="en-US" dirty="0" smtClean="0"/>
              <a:t>overhead.</a:t>
            </a:r>
          </a:p>
          <a:p>
            <a:pPr lvl="1">
              <a:spcBef>
                <a:spcPts val="882"/>
              </a:spcBef>
              <a:spcAft>
                <a:spcPts val="441"/>
              </a:spcAft>
            </a:pPr>
            <a:r>
              <a:rPr lang="en-US" dirty="0"/>
              <a:t>SQL Server use a write-ahead logging (WAL) </a:t>
            </a:r>
            <a:r>
              <a:rPr lang="en-US" dirty="0" smtClean="0"/>
              <a:t>protocol.</a:t>
            </a:r>
          </a:p>
          <a:p>
            <a:pPr lvl="2">
              <a:spcBef>
                <a:spcPts val="882"/>
              </a:spcBef>
              <a:spcAft>
                <a:spcPts val="441"/>
              </a:spcAft>
            </a:pPr>
            <a:r>
              <a:rPr lang="en-US" dirty="0" smtClean="0"/>
              <a:t>Log </a:t>
            </a:r>
            <a:r>
              <a:rPr lang="en-US" dirty="0"/>
              <a:t>records might be generated before commit time. </a:t>
            </a:r>
            <a:endParaRPr lang="en-US" dirty="0" smtClean="0"/>
          </a:p>
          <a:p>
            <a:pPr lvl="1">
              <a:spcBef>
                <a:spcPts val="882"/>
              </a:spcBef>
              <a:spcAft>
                <a:spcPts val="441"/>
              </a:spcAft>
            </a:pPr>
            <a:r>
              <a:rPr lang="en-US" dirty="0"/>
              <a:t>Index changes are logged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2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Overview of (no) latching</a:t>
            </a:r>
            <a:endParaRPr lang="pt-PT" dirty="0"/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201696" y="2028337"/>
            <a:ext cx="8740142" cy="695856"/>
          </a:xfrm>
          <a:prstGeom prst="rect">
            <a:avLst/>
          </a:prstGeom>
        </p:spPr>
        <p:txBody>
          <a:bodyPr lIns="107571" tIns="67232" rIns="107571" bIns="67232"/>
          <a:lstStyle>
            <a:lvl1pPr algn="l" defTabSz="914400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882"/>
              </a:spcBef>
              <a:spcAft>
                <a:spcPts val="441"/>
              </a:spcAft>
            </a:pPr>
            <a:endParaRPr lang="en-US" sz="2059" dirty="0"/>
          </a:p>
        </p:txBody>
      </p:sp>
      <p:sp>
        <p:nvSpPr>
          <p:cNvPr id="4" name="Down Arrow 3"/>
          <p:cNvSpPr/>
          <p:nvPr/>
        </p:nvSpPr>
        <p:spPr>
          <a:xfrm>
            <a:off x="3418923" y="2185379"/>
            <a:ext cx="1063202" cy="3417554"/>
          </a:xfrm>
          <a:prstGeom prst="downArrow">
            <a:avLst/>
          </a:prstGeom>
          <a:solidFill>
            <a:schemeClr val="accent1">
              <a:tint val="69000"/>
              <a:satMod val="105000"/>
              <a:lumMod val="110000"/>
              <a:alpha val="7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1324" dirty="0"/>
              <a:t>T1</a:t>
            </a:r>
          </a:p>
        </p:txBody>
      </p:sp>
      <p:sp>
        <p:nvSpPr>
          <p:cNvPr id="5" name="Down Arrow 4"/>
          <p:cNvSpPr/>
          <p:nvPr/>
        </p:nvSpPr>
        <p:spPr>
          <a:xfrm>
            <a:off x="6095168" y="2185379"/>
            <a:ext cx="1063202" cy="3417554"/>
          </a:xfrm>
          <a:prstGeom prst="downArrow">
            <a:avLst/>
          </a:prstGeom>
          <a:solidFill>
            <a:schemeClr val="accent1">
              <a:tint val="69000"/>
              <a:satMod val="105000"/>
              <a:lumMod val="110000"/>
              <a:alpha val="7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1324" dirty="0"/>
              <a:t>T2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712065" y="2598036"/>
            <a:ext cx="5579865" cy="2230951"/>
          </a:xfrm>
          <a:prstGeom prst="rect">
            <a:avLst/>
          </a:prstGeom>
        </p:spPr>
        <p:txBody>
          <a:bodyPr numCol="2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2353" b="1"/>
              <a:t>CONCURRENT INSERT</a:t>
            </a:r>
          </a:p>
          <a:p>
            <a:pPr marL="0" indent="0">
              <a:buNone/>
            </a:pPr>
            <a:r>
              <a:rPr lang="pt-PT" sz="2353"/>
              <a:t>1) QUERY THE DATAPAGE HEADER</a:t>
            </a:r>
          </a:p>
          <a:p>
            <a:pPr marL="0" indent="0">
              <a:buNone/>
            </a:pPr>
            <a:r>
              <a:rPr lang="pt-PT" sz="2353"/>
              <a:t>2) WRITE THE DATA RECORD</a:t>
            </a:r>
          </a:p>
          <a:p>
            <a:pPr marL="0" indent="0">
              <a:buNone/>
            </a:pPr>
            <a:r>
              <a:rPr lang="pt-PT" sz="2353"/>
              <a:t>3) UPDATE HEADER (…)</a:t>
            </a:r>
          </a:p>
          <a:p>
            <a:pPr marL="0" indent="0">
              <a:buNone/>
            </a:pPr>
            <a:endParaRPr lang="pt-PT" sz="2353"/>
          </a:p>
          <a:p>
            <a:pPr marL="0" indent="0">
              <a:buNone/>
            </a:pPr>
            <a:endParaRPr lang="pt-PT" sz="2353"/>
          </a:p>
          <a:p>
            <a:pPr marL="0" indent="0">
              <a:buNone/>
            </a:pPr>
            <a:endParaRPr lang="pt-PT" sz="2353"/>
          </a:p>
          <a:p>
            <a:pPr marL="0" indent="0">
              <a:buNone/>
            </a:pPr>
            <a:r>
              <a:rPr lang="pt-PT" sz="2353"/>
              <a:t>1) QUERY THE DATAPAGE HEADER</a:t>
            </a:r>
          </a:p>
          <a:p>
            <a:pPr marL="0" indent="0">
              <a:buNone/>
            </a:pPr>
            <a:r>
              <a:rPr lang="pt-PT" sz="2353"/>
              <a:t>2) WRITE THE DATA RECORD</a:t>
            </a:r>
          </a:p>
          <a:p>
            <a:pPr marL="0" indent="0">
              <a:buNone/>
            </a:pPr>
            <a:r>
              <a:rPr lang="pt-PT" sz="2353"/>
              <a:t>3) UPDATE HEADER (…) 	</a:t>
            </a:r>
            <a:endParaRPr lang="pt-PT" sz="2353" dirty="0"/>
          </a:p>
        </p:txBody>
      </p:sp>
      <p:sp>
        <p:nvSpPr>
          <p:cNvPr id="7" name="Rectângulo 2"/>
          <p:cNvSpPr/>
          <p:nvPr/>
        </p:nvSpPr>
        <p:spPr>
          <a:xfrm>
            <a:off x="695110" y="2635272"/>
            <a:ext cx="1914399" cy="241578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pt-PT" sz="1324" dirty="0"/>
              <a:t>MSSQL Data </a:t>
            </a:r>
            <a:r>
              <a:rPr lang="pt-PT" sz="1324" dirty="0" err="1"/>
              <a:t>Page</a:t>
            </a:r>
            <a:endParaRPr lang="pt-PT" sz="1324" dirty="0"/>
          </a:p>
        </p:txBody>
      </p:sp>
      <p:sp>
        <p:nvSpPr>
          <p:cNvPr id="8" name="Rectângulo arredondado 3"/>
          <p:cNvSpPr/>
          <p:nvPr/>
        </p:nvSpPr>
        <p:spPr>
          <a:xfrm>
            <a:off x="797666" y="2988524"/>
            <a:ext cx="1720680" cy="41022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1324" dirty="0" err="1"/>
              <a:t>Header</a:t>
            </a:r>
            <a:endParaRPr lang="pt-PT" sz="1324" dirty="0"/>
          </a:p>
        </p:txBody>
      </p:sp>
      <p:sp>
        <p:nvSpPr>
          <p:cNvPr id="9" name="Rectângulo arredondado 4"/>
          <p:cNvSpPr/>
          <p:nvPr/>
        </p:nvSpPr>
        <p:spPr>
          <a:xfrm>
            <a:off x="797666" y="3492761"/>
            <a:ext cx="1720680" cy="27063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1324" dirty="0"/>
              <a:t>Data Record 1</a:t>
            </a:r>
          </a:p>
        </p:txBody>
      </p:sp>
      <p:sp>
        <p:nvSpPr>
          <p:cNvPr id="10" name="Rectângulo arredondado 14"/>
          <p:cNvSpPr/>
          <p:nvPr/>
        </p:nvSpPr>
        <p:spPr>
          <a:xfrm>
            <a:off x="797666" y="3807080"/>
            <a:ext cx="1720680" cy="27063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1324" dirty="0"/>
              <a:t>Data Record 2</a:t>
            </a:r>
          </a:p>
        </p:txBody>
      </p:sp>
      <p:sp>
        <p:nvSpPr>
          <p:cNvPr id="11" name="Rectângulo arredondado 14"/>
          <p:cNvSpPr/>
          <p:nvPr/>
        </p:nvSpPr>
        <p:spPr>
          <a:xfrm>
            <a:off x="797666" y="4121398"/>
            <a:ext cx="1720680" cy="27063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1324" dirty="0"/>
              <a:t>Data Record 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2287" y="4077718"/>
            <a:ext cx="4426098" cy="1694803"/>
          </a:xfrm>
          <a:prstGeom prst="rect">
            <a:avLst/>
          </a:prstGeom>
        </p:spPr>
      </p:pic>
      <p:sp>
        <p:nvSpPr>
          <p:cNvPr id="13" name="Content Placeholder 3"/>
          <p:cNvSpPr txBox="1">
            <a:spLocks/>
          </p:cNvSpPr>
          <p:nvPr/>
        </p:nvSpPr>
        <p:spPr>
          <a:xfrm>
            <a:off x="2712065" y="2598036"/>
            <a:ext cx="5579865" cy="2517597"/>
          </a:xfrm>
          <a:prstGeom prst="rect">
            <a:avLst/>
          </a:prstGeom>
        </p:spPr>
        <p:txBody>
          <a:bodyPr vert="horz" lIns="67232" tIns="33616" rIns="67232" bIns="33616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1471" b="1" dirty="0"/>
              <a:t>INSERT RECORD 3 STEP OPERATION</a:t>
            </a:r>
          </a:p>
          <a:p>
            <a:pPr marL="0" indent="0">
              <a:buNone/>
            </a:pPr>
            <a:r>
              <a:rPr lang="pt-PT" sz="1471" dirty="0"/>
              <a:t>1) QUERY THE DATAPAGE HEADER</a:t>
            </a:r>
          </a:p>
          <a:p>
            <a:pPr marL="0" indent="0">
              <a:buNone/>
            </a:pPr>
            <a:r>
              <a:rPr lang="pt-PT" sz="1471" dirty="0"/>
              <a:t>2) WRITE THE DATA RECORD</a:t>
            </a:r>
          </a:p>
          <a:p>
            <a:pPr marL="0" indent="0">
              <a:buNone/>
            </a:pPr>
            <a:r>
              <a:rPr lang="pt-PT" sz="1471" dirty="0"/>
              <a:t>3) UPDATE HEADER (…)</a:t>
            </a:r>
          </a:p>
        </p:txBody>
      </p:sp>
      <p:sp>
        <p:nvSpPr>
          <p:cNvPr id="14" name="Rectângulo arredondado 3"/>
          <p:cNvSpPr/>
          <p:nvPr/>
        </p:nvSpPr>
        <p:spPr>
          <a:xfrm>
            <a:off x="791969" y="2988524"/>
            <a:ext cx="1720680" cy="41022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1324" dirty="0" err="1"/>
              <a:t>Header</a:t>
            </a:r>
            <a:r>
              <a:rPr lang="pt-PT" sz="1324" dirty="0"/>
              <a:t> (1)</a:t>
            </a:r>
          </a:p>
        </p:txBody>
      </p:sp>
      <p:sp>
        <p:nvSpPr>
          <p:cNvPr id="15" name="Rectângulo arredondado 3"/>
          <p:cNvSpPr/>
          <p:nvPr/>
        </p:nvSpPr>
        <p:spPr>
          <a:xfrm>
            <a:off x="786271" y="2988524"/>
            <a:ext cx="1720680" cy="41022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1324" dirty="0" err="1"/>
              <a:t>Header</a:t>
            </a:r>
            <a:r>
              <a:rPr lang="pt-PT" sz="1324" dirty="0"/>
              <a:t> (2)</a:t>
            </a:r>
          </a:p>
        </p:txBody>
      </p:sp>
      <p:sp>
        <p:nvSpPr>
          <p:cNvPr id="16" name="Rectângulo arredondado 3"/>
          <p:cNvSpPr/>
          <p:nvPr/>
        </p:nvSpPr>
        <p:spPr>
          <a:xfrm>
            <a:off x="786271" y="2988524"/>
            <a:ext cx="1720680" cy="41022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1324" dirty="0" err="1"/>
              <a:t>Header</a:t>
            </a:r>
            <a:r>
              <a:rPr lang="pt-PT" sz="1324" dirty="0"/>
              <a:t> (2)</a:t>
            </a:r>
          </a:p>
        </p:txBody>
      </p:sp>
      <p:sp>
        <p:nvSpPr>
          <p:cNvPr id="17" name="&quot;No&quot; Symbol 16"/>
          <p:cNvSpPr/>
          <p:nvPr/>
        </p:nvSpPr>
        <p:spPr>
          <a:xfrm>
            <a:off x="1430632" y="3752004"/>
            <a:ext cx="369815" cy="369395"/>
          </a:xfrm>
          <a:prstGeom prst="noSmoking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24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build="p"/>
      <p:bldP spid="7" grpId="0" animBg="1"/>
      <p:bldP spid="8" grpId="0" animBg="1"/>
      <p:bldP spid="9" grpId="0" animBg="1"/>
      <p:bldP spid="10" grpId="0" animBg="1"/>
      <p:bldP spid="11" grpId="0" animBg="1"/>
      <p:bldP spid="13" grpId="0"/>
      <p:bldP spid="13" grpId="1" build="allAtOnce"/>
      <p:bldP spid="14" grpId="0" animBg="1"/>
      <p:bldP spid="15" grpId="0" animBg="1"/>
      <p:bldP spid="16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Overview of latching</a:t>
            </a:r>
            <a:endParaRPr lang="pt-PT" dirty="0"/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201696" y="2028337"/>
            <a:ext cx="8740142" cy="695856"/>
          </a:xfrm>
          <a:prstGeom prst="rect">
            <a:avLst/>
          </a:prstGeom>
        </p:spPr>
        <p:txBody>
          <a:bodyPr lIns="107571" tIns="67232" rIns="107571" bIns="67232"/>
          <a:lstStyle>
            <a:lvl1pPr algn="l" defTabSz="914400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882"/>
              </a:spcBef>
              <a:spcAft>
                <a:spcPts val="441"/>
              </a:spcAft>
            </a:pPr>
            <a:endParaRPr lang="en-US" sz="2059" dirty="0"/>
          </a:p>
        </p:txBody>
      </p:sp>
      <p:sp>
        <p:nvSpPr>
          <p:cNvPr id="18" name="Down Arrow 17"/>
          <p:cNvSpPr/>
          <p:nvPr/>
        </p:nvSpPr>
        <p:spPr>
          <a:xfrm>
            <a:off x="3418923" y="2185379"/>
            <a:ext cx="1063202" cy="3417554"/>
          </a:xfrm>
          <a:prstGeom prst="downArrow">
            <a:avLst/>
          </a:prstGeom>
          <a:solidFill>
            <a:schemeClr val="accent1">
              <a:tint val="69000"/>
              <a:satMod val="105000"/>
              <a:lumMod val="110000"/>
              <a:alpha val="7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1324" dirty="0"/>
              <a:t>T1</a:t>
            </a:r>
          </a:p>
        </p:txBody>
      </p:sp>
      <p:sp>
        <p:nvSpPr>
          <p:cNvPr id="19" name="Down Arrow 18"/>
          <p:cNvSpPr/>
          <p:nvPr/>
        </p:nvSpPr>
        <p:spPr>
          <a:xfrm>
            <a:off x="6095168" y="2185379"/>
            <a:ext cx="1063202" cy="3417554"/>
          </a:xfrm>
          <a:prstGeom prst="downArrow">
            <a:avLst/>
          </a:prstGeom>
          <a:solidFill>
            <a:schemeClr val="accent1">
              <a:tint val="69000"/>
              <a:satMod val="105000"/>
              <a:lumMod val="110000"/>
              <a:alpha val="7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1324" dirty="0"/>
              <a:t>T2</a:t>
            </a:r>
          </a:p>
        </p:txBody>
      </p:sp>
      <p:sp>
        <p:nvSpPr>
          <p:cNvPr id="20" name="Content Placeholder 3"/>
          <p:cNvSpPr txBox="1">
            <a:spLocks/>
          </p:cNvSpPr>
          <p:nvPr/>
        </p:nvSpPr>
        <p:spPr>
          <a:xfrm>
            <a:off x="2772288" y="2635271"/>
            <a:ext cx="5579865" cy="2858215"/>
          </a:xfrm>
          <a:prstGeom prst="rect">
            <a:avLst/>
          </a:prstGeom>
        </p:spPr>
        <p:txBody>
          <a:bodyPr numCol="2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1471" b="1"/>
              <a:t>CONCURRENT INSERT</a:t>
            </a:r>
          </a:p>
          <a:p>
            <a:pPr marL="0" indent="0">
              <a:buNone/>
            </a:pPr>
            <a:r>
              <a:rPr lang="pt-PT" sz="1471"/>
              <a:t>1) Take Page_Latch_EX </a:t>
            </a:r>
          </a:p>
          <a:p>
            <a:pPr marL="0" indent="0">
              <a:buNone/>
            </a:pPr>
            <a:r>
              <a:rPr lang="pt-PT" sz="1471"/>
              <a:t>2) QUERY THE DATAPAGE HEADER</a:t>
            </a:r>
          </a:p>
          <a:p>
            <a:pPr marL="0" indent="0">
              <a:buNone/>
            </a:pPr>
            <a:r>
              <a:rPr lang="pt-PT" sz="1471"/>
              <a:t>3) WRITE THE DATA RECORD</a:t>
            </a:r>
          </a:p>
          <a:p>
            <a:pPr marL="0" indent="0">
              <a:buNone/>
            </a:pPr>
            <a:r>
              <a:rPr lang="pt-PT" sz="1471"/>
              <a:t>4) UPDATE HEADER (…)</a:t>
            </a:r>
          </a:p>
          <a:p>
            <a:pPr marL="0" indent="0">
              <a:buNone/>
            </a:pPr>
            <a:r>
              <a:rPr lang="pt-PT" sz="1471"/>
              <a:t>5) Release page_Latch</a:t>
            </a:r>
          </a:p>
          <a:p>
            <a:pPr marL="0" indent="0">
              <a:buNone/>
            </a:pPr>
            <a:endParaRPr lang="pt-PT" sz="1471"/>
          </a:p>
          <a:p>
            <a:pPr marL="0" indent="0">
              <a:buNone/>
            </a:pPr>
            <a:endParaRPr lang="pt-PT" sz="1471"/>
          </a:p>
          <a:p>
            <a:pPr marL="0" indent="0">
              <a:buNone/>
            </a:pPr>
            <a:endParaRPr lang="pt-PT" sz="1471"/>
          </a:p>
          <a:p>
            <a:pPr marL="0" indent="0">
              <a:buNone/>
            </a:pPr>
            <a:r>
              <a:rPr lang="pt-PT" sz="1471"/>
              <a:t>1) Blocked by page latch</a:t>
            </a:r>
          </a:p>
          <a:p>
            <a:pPr marL="0" indent="0">
              <a:buNone/>
            </a:pPr>
            <a:r>
              <a:rPr lang="pt-PT" sz="1471"/>
              <a:t>2) Take Page_Latch_EX</a:t>
            </a:r>
          </a:p>
          <a:p>
            <a:pPr marL="0" indent="0">
              <a:buNone/>
            </a:pPr>
            <a:r>
              <a:rPr lang="pt-PT" sz="1471"/>
              <a:t>3) QUERY THE DATAPAGE HEADER</a:t>
            </a:r>
          </a:p>
          <a:p>
            <a:pPr marL="0" indent="0">
              <a:buNone/>
            </a:pPr>
            <a:r>
              <a:rPr lang="pt-PT" sz="1471"/>
              <a:t>4) WRITE THE DATA RECORD</a:t>
            </a:r>
          </a:p>
          <a:p>
            <a:pPr marL="0" indent="0">
              <a:buNone/>
            </a:pPr>
            <a:r>
              <a:rPr lang="pt-PT" sz="1471"/>
              <a:t>5) UPDATE HEADER (…) </a:t>
            </a:r>
          </a:p>
          <a:p>
            <a:pPr marL="0" indent="0">
              <a:buNone/>
            </a:pPr>
            <a:r>
              <a:rPr lang="pt-PT" sz="1471"/>
              <a:t>6) Release page_Latch</a:t>
            </a:r>
          </a:p>
          <a:p>
            <a:pPr marL="0" indent="0">
              <a:buNone/>
            </a:pPr>
            <a:endParaRPr lang="pt-PT" sz="1471" dirty="0"/>
          </a:p>
        </p:txBody>
      </p:sp>
      <p:sp>
        <p:nvSpPr>
          <p:cNvPr id="21" name="Rectângulo 2"/>
          <p:cNvSpPr/>
          <p:nvPr/>
        </p:nvSpPr>
        <p:spPr>
          <a:xfrm>
            <a:off x="695110" y="2635272"/>
            <a:ext cx="1914399" cy="241578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pt-PT" sz="1324" dirty="0"/>
              <a:t>MSSQL Data </a:t>
            </a:r>
            <a:r>
              <a:rPr lang="pt-PT" sz="1324" dirty="0" err="1"/>
              <a:t>Page</a:t>
            </a:r>
            <a:endParaRPr lang="pt-PT" sz="1324" dirty="0"/>
          </a:p>
        </p:txBody>
      </p:sp>
      <p:sp>
        <p:nvSpPr>
          <p:cNvPr id="22" name="Rectângulo arredondado 4"/>
          <p:cNvSpPr/>
          <p:nvPr/>
        </p:nvSpPr>
        <p:spPr>
          <a:xfrm>
            <a:off x="797666" y="3492761"/>
            <a:ext cx="1720680" cy="27063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1324" dirty="0"/>
              <a:t>Data Record 1</a:t>
            </a:r>
          </a:p>
        </p:txBody>
      </p:sp>
      <p:sp>
        <p:nvSpPr>
          <p:cNvPr id="23" name="Rectângulo arredondado 14"/>
          <p:cNvSpPr/>
          <p:nvPr/>
        </p:nvSpPr>
        <p:spPr>
          <a:xfrm>
            <a:off x="797666" y="3807080"/>
            <a:ext cx="1720680" cy="27063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1324" dirty="0"/>
              <a:t>Data Record 2</a:t>
            </a:r>
          </a:p>
        </p:txBody>
      </p:sp>
      <p:sp>
        <p:nvSpPr>
          <p:cNvPr id="24" name="Rectângulo arredondado 14"/>
          <p:cNvSpPr/>
          <p:nvPr/>
        </p:nvSpPr>
        <p:spPr>
          <a:xfrm>
            <a:off x="797666" y="4121398"/>
            <a:ext cx="1720680" cy="27063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1324" dirty="0"/>
              <a:t>Data Record 3</a:t>
            </a:r>
          </a:p>
        </p:txBody>
      </p:sp>
      <p:sp>
        <p:nvSpPr>
          <p:cNvPr id="25" name="Rectângulo arredondado 3"/>
          <p:cNvSpPr/>
          <p:nvPr/>
        </p:nvSpPr>
        <p:spPr>
          <a:xfrm>
            <a:off x="797666" y="3038853"/>
            <a:ext cx="1720680" cy="41022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1324" dirty="0" err="1"/>
              <a:t>Header</a:t>
            </a:r>
            <a:r>
              <a:rPr lang="pt-PT" sz="1324" dirty="0"/>
              <a:t> (1)</a:t>
            </a:r>
          </a:p>
        </p:txBody>
      </p:sp>
      <p:sp>
        <p:nvSpPr>
          <p:cNvPr id="26" name="Rectângulo arredondado 3"/>
          <p:cNvSpPr/>
          <p:nvPr/>
        </p:nvSpPr>
        <p:spPr>
          <a:xfrm>
            <a:off x="797860" y="3032305"/>
            <a:ext cx="1720680" cy="41022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1324" dirty="0" err="1"/>
              <a:t>Header</a:t>
            </a:r>
            <a:r>
              <a:rPr lang="pt-PT" sz="1324" dirty="0"/>
              <a:t> (2)</a:t>
            </a:r>
          </a:p>
        </p:txBody>
      </p:sp>
      <p:sp>
        <p:nvSpPr>
          <p:cNvPr id="27" name="Rectângulo arredondado 3"/>
          <p:cNvSpPr/>
          <p:nvPr/>
        </p:nvSpPr>
        <p:spPr>
          <a:xfrm>
            <a:off x="797666" y="3032305"/>
            <a:ext cx="1720680" cy="41022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1324" dirty="0" err="1"/>
              <a:t>Header</a:t>
            </a:r>
            <a:r>
              <a:rPr lang="pt-PT" sz="1324" dirty="0"/>
              <a:t> (3)</a:t>
            </a:r>
          </a:p>
        </p:txBody>
      </p:sp>
    </p:spTree>
    <p:extLst>
      <p:ext uri="{BB962C8B-B14F-4D97-AF65-F5344CB8AC3E}">
        <p14:creationId xmlns:p14="http://schemas.microsoft.com/office/powerpoint/2010/main" val="307920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build="p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to InMemory OLTP</a:t>
            </a:r>
            <a:endParaRPr lang="en-US" dirty="0"/>
          </a:p>
        </p:txBody>
      </p:sp>
      <p:sp>
        <p:nvSpPr>
          <p:cNvPr id="21" name="Content Placeholder 2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Where we are spending more execution time?</a:t>
            </a:r>
          </a:p>
          <a:p>
            <a:pPr lvl="1"/>
            <a:r>
              <a:rPr lang="en-US" dirty="0" smtClean="0"/>
              <a:t>Here are the results from Microsoft analysis.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320644" y="3127629"/>
            <a:ext cx="8568268" cy="1732657"/>
            <a:chOff x="320644" y="3550934"/>
            <a:chExt cx="8568268" cy="1732657"/>
          </a:xfrm>
        </p:grpSpPr>
        <p:sp>
          <p:nvSpPr>
            <p:cNvPr id="5" name="Rectangle 4"/>
            <p:cNvSpPr/>
            <p:nvPr/>
          </p:nvSpPr>
          <p:spPr>
            <a:xfrm>
              <a:off x="320646" y="3550934"/>
              <a:ext cx="1701797" cy="90593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I/O, Thread Management</a:t>
              </a:r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022443" y="3550934"/>
              <a:ext cx="2802469" cy="90593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Storage Engine</a:t>
              </a:r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841847" y="3550934"/>
              <a:ext cx="2345266" cy="90593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Relational Engine</a:t>
              </a:r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187113" y="3550934"/>
              <a:ext cx="1701799" cy="90593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Communication Stack</a:t>
              </a:r>
              <a:endParaRPr lang="en-US" dirty="0"/>
            </a:p>
          </p:txBody>
        </p:sp>
        <p:sp>
          <p:nvSpPr>
            <p:cNvPr id="9" name="Right Brace 8"/>
            <p:cNvSpPr/>
            <p:nvPr/>
          </p:nvSpPr>
          <p:spPr>
            <a:xfrm rot="5400000">
              <a:off x="949514" y="3827998"/>
              <a:ext cx="444057" cy="1701797"/>
            </a:xfrm>
            <a:prstGeom prst="rightBrace">
              <a:avLst>
                <a:gd name="adj1" fmla="val 75986"/>
                <a:gd name="adj2" fmla="val 50000"/>
              </a:avLst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ight Brace 9"/>
            <p:cNvSpPr/>
            <p:nvPr/>
          </p:nvSpPr>
          <p:spPr>
            <a:xfrm rot="5400000">
              <a:off x="4382748" y="2109155"/>
              <a:ext cx="444057" cy="5164671"/>
            </a:xfrm>
            <a:prstGeom prst="rightBrace">
              <a:avLst>
                <a:gd name="adj1" fmla="val 75986"/>
                <a:gd name="adj2" fmla="val 50000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ight Brace 12"/>
            <p:cNvSpPr/>
            <p:nvPr/>
          </p:nvSpPr>
          <p:spPr>
            <a:xfrm rot="5400000">
              <a:off x="7815985" y="3827998"/>
              <a:ext cx="444057" cy="1701797"/>
            </a:xfrm>
            <a:prstGeom prst="rightBrace">
              <a:avLst>
                <a:gd name="adj1" fmla="val 75986"/>
                <a:gd name="adj2" fmla="val 50000"/>
              </a:avLst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97737" y="4913520"/>
              <a:ext cx="583663" cy="3693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95000"/>
                    </a:schemeClr>
                  </a:solidFill>
                </a:rPr>
                <a:t>10%</a:t>
              </a:r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323848" y="4914259"/>
              <a:ext cx="5836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80%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741285" y="4914259"/>
              <a:ext cx="583663" cy="3693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2F2F2"/>
                  </a:solidFill>
                </a:rPr>
                <a:t>10%</a:t>
              </a:r>
              <a:endParaRPr lang="en-US" dirty="0">
                <a:solidFill>
                  <a:srgbClr val="F2F2F2"/>
                </a:solidFill>
              </a:endParaRPr>
            </a:p>
          </p:txBody>
        </p:sp>
      </p:grpSp>
      <p:sp>
        <p:nvSpPr>
          <p:cNvPr id="3" name="Rectangular Callout 2"/>
          <p:cNvSpPr/>
          <p:nvPr/>
        </p:nvSpPr>
        <p:spPr>
          <a:xfrm>
            <a:off x="544559" y="4545211"/>
            <a:ext cx="2667357" cy="1279211"/>
          </a:xfrm>
          <a:prstGeom prst="wedgeRectCallout">
            <a:avLst>
              <a:gd name="adj1" fmla="val 51420"/>
              <a:gd name="adj2" fmla="val -9839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Access Methods, Transaction, Lock, Log, Managers</a:t>
            </a:r>
            <a:endParaRPr lang="en-US" dirty="0"/>
          </a:p>
        </p:txBody>
      </p:sp>
      <p:sp>
        <p:nvSpPr>
          <p:cNvPr id="20" name="Rectangular Callout 19"/>
          <p:cNvSpPr/>
          <p:nvPr/>
        </p:nvSpPr>
        <p:spPr>
          <a:xfrm>
            <a:off x="5839839" y="4542542"/>
            <a:ext cx="2667357" cy="1279211"/>
          </a:xfrm>
          <a:prstGeom prst="wedgeRectCallout">
            <a:avLst>
              <a:gd name="adj1" fmla="val -49970"/>
              <a:gd name="adj2" fmla="val -9635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T-SQL Interpreter, Query Execution, Expressions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83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to In-Memory OLTP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 smtClean="0"/>
              <a:t>Hekaton</a:t>
            </a:r>
            <a:r>
              <a:rPr lang="en-US" b="1" dirty="0" smtClean="0"/>
              <a:t> Project</a:t>
            </a:r>
            <a:r>
              <a:rPr lang="en-US" dirty="0" smtClean="0"/>
              <a:t> - Greek word </a:t>
            </a:r>
            <a:r>
              <a:rPr lang="en-AU" dirty="0" err="1" smtClean="0"/>
              <a:t>ἑκ</a:t>
            </a:r>
            <a:r>
              <a:rPr lang="en-AU" dirty="0"/>
              <a:t>ατόν (</a:t>
            </a:r>
            <a:r>
              <a:rPr lang="en-AU" dirty="0" smtClean="0"/>
              <a:t>Houndred).</a:t>
            </a:r>
          </a:p>
          <a:p>
            <a:pPr lvl="1"/>
            <a:r>
              <a:rPr lang="en-AU" dirty="0" smtClean="0"/>
              <a:t>The objective is to improve 100x the performance.</a:t>
            </a:r>
          </a:p>
          <a:p>
            <a:pPr lvl="2"/>
            <a:r>
              <a:rPr lang="en-AU" dirty="0" smtClean="0"/>
              <a:t>Traditional strategy relies in structures focused on data stored in disk.</a:t>
            </a:r>
          </a:p>
          <a:p>
            <a:pPr lvl="2"/>
            <a:r>
              <a:rPr lang="en-AU" dirty="0" smtClean="0"/>
              <a:t>By fully using memory capabilities we can have simpler structures.</a:t>
            </a:r>
          </a:p>
          <a:p>
            <a:r>
              <a:rPr lang="en-US" dirty="0"/>
              <a:t>Available from SQL Server 2014.</a:t>
            </a:r>
          </a:p>
          <a:p>
            <a:pPr lvl="1"/>
            <a:r>
              <a:rPr lang="pt-PT" dirty="0"/>
              <a:t>Highly improved on SQL Server 2016.</a:t>
            </a:r>
            <a:endParaRPr lang="en-US" dirty="0"/>
          </a:p>
          <a:p>
            <a:pPr lvl="3"/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113083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</a:t>
            </a:r>
            <a:r>
              <a:rPr lang="en-US" dirty="0" err="1" smtClean="0"/>
              <a:t>Hekaton</a:t>
            </a:r>
            <a:r>
              <a:rPr lang="en-US" dirty="0" smtClean="0"/>
              <a:t> is faster?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Memory is way faster then storage.</a:t>
            </a:r>
          </a:p>
          <a:p>
            <a:pPr lvl="1"/>
            <a:r>
              <a:rPr lang="pt-PT" dirty="0" smtClean="0"/>
              <a:t>Even SSD!</a:t>
            </a:r>
            <a:endParaRPr lang="en-AU" dirty="0" smtClean="0"/>
          </a:p>
        </p:txBody>
      </p:sp>
      <p:pic>
        <p:nvPicPr>
          <p:cNvPr id="15362" name="Picture 2" descr="https://baijal.files.wordpress.com/2012/02/computer-memory-modul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34" y="2795700"/>
            <a:ext cx="3185886" cy="306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0447" y="2795700"/>
            <a:ext cx="3305096" cy="293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94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</a:t>
            </a:r>
            <a:r>
              <a:rPr lang="en-US" dirty="0" err="1" smtClean="0"/>
              <a:t>Hekaton</a:t>
            </a:r>
            <a:r>
              <a:rPr lang="en-US" dirty="0" smtClean="0"/>
              <a:t> is faster?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Eliminate locks and latching.</a:t>
            </a:r>
          </a:p>
          <a:p>
            <a:pPr lvl="1"/>
            <a:r>
              <a:rPr lang="en-AU" dirty="0" smtClean="0"/>
              <a:t>Optimistic model.</a:t>
            </a:r>
          </a:p>
        </p:txBody>
      </p:sp>
      <p:pic>
        <p:nvPicPr>
          <p:cNvPr id="16386" name="Picture 2" descr="http://www.sibertek.com.tr/dosyalar/urunler/PALMAL_OTEL_ROAD_BLOCK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679" y="2908344"/>
            <a:ext cx="4816929" cy="282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70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</a:t>
            </a:r>
            <a:r>
              <a:rPr lang="en-US" dirty="0" err="1" smtClean="0"/>
              <a:t>Hekaton</a:t>
            </a:r>
            <a:r>
              <a:rPr lang="en-US" dirty="0" smtClean="0"/>
              <a:t> is faster?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New structures.</a:t>
            </a:r>
          </a:p>
          <a:p>
            <a:pPr lvl="1"/>
            <a:r>
              <a:rPr lang="en-AU" dirty="0" smtClean="0"/>
              <a:t>We already use memory for traditional model.</a:t>
            </a:r>
          </a:p>
        </p:txBody>
      </p:sp>
      <p:pic>
        <p:nvPicPr>
          <p:cNvPr id="17410" name="Picture 2" descr="http://ec.europa.eu/enterprise/policies/security/media/photos/struc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106" y="3077708"/>
            <a:ext cx="2771775" cy="221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84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</a:t>
            </a:r>
            <a:r>
              <a:rPr lang="en-US" dirty="0" err="1" smtClean="0"/>
              <a:t>Hekaton</a:t>
            </a:r>
            <a:r>
              <a:rPr lang="en-US" dirty="0" smtClean="0"/>
              <a:t> is faster?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Compiled objects.</a:t>
            </a:r>
          </a:p>
          <a:p>
            <a:pPr lvl="1"/>
            <a:r>
              <a:rPr lang="en-AU" dirty="0" smtClean="0"/>
              <a:t>All the steps to interpret code are avoided.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5460" y="2776871"/>
            <a:ext cx="3093079" cy="308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6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Say </a:t>
            </a:r>
            <a:r>
              <a:rPr lang="pt-PT" dirty="0" smtClean="0"/>
              <a:t>Thank you to </a:t>
            </a:r>
            <a:r>
              <a:rPr lang="pt-PT" b="1" dirty="0" smtClean="0"/>
              <a:t>Volunteers</a:t>
            </a:r>
            <a:r>
              <a:rPr lang="pt-PT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r>
              <a:rPr lang="pt-PT" dirty="0" smtClean="0"/>
              <a:t>They spend their </a:t>
            </a:r>
            <a:r>
              <a:rPr lang="pt-PT" b="1" u="sng" dirty="0" smtClean="0"/>
              <a:t>FREE</a:t>
            </a:r>
            <a:r>
              <a:rPr lang="pt-PT" dirty="0" smtClean="0"/>
              <a:t> time to give you this event.</a:t>
            </a:r>
          </a:p>
          <a:p>
            <a:r>
              <a:rPr lang="pt-PT" dirty="0" smtClean="0"/>
              <a:t>Because </a:t>
            </a:r>
            <a:r>
              <a:rPr lang="pt-PT" u="sng" dirty="0" smtClean="0"/>
              <a:t>they are crazy</a:t>
            </a:r>
            <a:r>
              <a:rPr lang="pt-PT" dirty="0" smtClean="0"/>
              <a:t>. </a:t>
            </a:r>
            <a:r>
              <a:rPr lang="pt-PT" dirty="0" smtClean="0">
                <a:sym typeface="Wingdings" panose="05000000000000000000" pitchFamily="2" charset="2"/>
              </a:rPr>
              <a:t></a:t>
            </a:r>
            <a:endParaRPr lang="pt-PT" dirty="0" smtClean="0"/>
          </a:p>
          <a:p>
            <a:r>
              <a:rPr lang="pt-PT" dirty="0" smtClean="0"/>
              <a:t>Because they want </a:t>
            </a:r>
            <a:r>
              <a:rPr lang="pt-PT" b="1" dirty="0" smtClean="0"/>
              <a:t>YOU</a:t>
            </a:r>
            <a:r>
              <a:rPr lang="pt-PT" dirty="0" smtClean="0"/>
              <a:t> </a:t>
            </a:r>
            <a:br>
              <a:rPr lang="pt-PT" dirty="0" smtClean="0"/>
            </a:br>
            <a:r>
              <a:rPr lang="pt-PT" dirty="0" smtClean="0"/>
              <a:t>		</a:t>
            </a:r>
            <a:r>
              <a:rPr lang="pt-PT" u="sng" dirty="0" smtClean="0"/>
              <a:t>to learn from the BEST IN THE WORLD</a:t>
            </a:r>
            <a:r>
              <a:rPr lang="pt-PT" dirty="0" smtClean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31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Architecture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143762" y="2477028"/>
            <a:ext cx="5940778" cy="290688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018651" y="1608667"/>
            <a:ext cx="4205111" cy="27569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 Application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143762" y="2138362"/>
            <a:ext cx="5940778" cy="33866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Tabular Data Stream (TDS) Handler / Session Management</a:t>
            </a:r>
            <a:endParaRPr lang="en-US" sz="1600" dirty="0"/>
          </a:p>
        </p:txBody>
      </p:sp>
      <p:cxnSp>
        <p:nvCxnSpPr>
          <p:cNvPr id="27" name="Straight Arrow Connector 26"/>
          <p:cNvCxnSpPr>
            <a:stCxn id="17" idx="2"/>
            <a:endCxn id="18" idx="0"/>
          </p:cNvCxnSpPr>
          <p:nvPr/>
        </p:nvCxnSpPr>
        <p:spPr>
          <a:xfrm flipH="1">
            <a:off x="4114151" y="1884362"/>
            <a:ext cx="7056" cy="254000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893268" y="2899992"/>
            <a:ext cx="1898454" cy="60909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F7F7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T-SQL Execution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893268" y="4419617"/>
            <a:ext cx="1898454" cy="6834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F7F7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Buffer Pool for Tables and Indexes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529498" y="2760804"/>
            <a:ext cx="1046282" cy="839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F7F7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Parser, Catalog and Optimizer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071735" y="2770776"/>
            <a:ext cx="1117462" cy="49220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>
                <a:solidFill>
                  <a:schemeClr val="bg2"/>
                </a:solidFill>
              </a:rPr>
              <a:t>InMemory Native Compiler</a:t>
            </a:r>
            <a:endParaRPr lang="en-US" sz="1050" dirty="0">
              <a:solidFill>
                <a:schemeClr val="bg2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310182" y="4199433"/>
            <a:ext cx="2144306" cy="90367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2"/>
                </a:solidFill>
              </a:rPr>
              <a:t>Storage Engine for Memory Optimized Tables and Indexes</a:t>
            </a:r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310182" y="3334515"/>
            <a:ext cx="1354186" cy="62192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>
                <a:solidFill>
                  <a:schemeClr val="bg2"/>
                </a:solidFill>
              </a:rPr>
              <a:t>Native Compiled Stored Procedures and Schema</a:t>
            </a:r>
            <a:endParaRPr lang="en-US" sz="1050" dirty="0">
              <a:solidFill>
                <a:schemeClr val="bg2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529498" y="4960553"/>
            <a:ext cx="1242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Sqlserv.exe</a:t>
            </a:r>
            <a:endParaRPr lang="en-US" dirty="0"/>
          </a:p>
        </p:txBody>
      </p:sp>
      <p:cxnSp>
        <p:nvCxnSpPr>
          <p:cNvPr id="43" name="Straight Arrow Connector 42"/>
          <p:cNvCxnSpPr>
            <a:stCxn id="28" idx="2"/>
            <a:endCxn id="36" idx="0"/>
          </p:cNvCxnSpPr>
          <p:nvPr/>
        </p:nvCxnSpPr>
        <p:spPr>
          <a:xfrm>
            <a:off x="5842495" y="3509088"/>
            <a:ext cx="0" cy="910529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5836151" y="2595444"/>
            <a:ext cx="0" cy="304548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1498218" y="2595444"/>
            <a:ext cx="0" cy="700064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1498218" y="2595444"/>
            <a:ext cx="4344277" cy="0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18" idx="2"/>
          </p:cNvCxnSpPr>
          <p:nvPr/>
        </p:nvCxnSpPr>
        <p:spPr>
          <a:xfrm>
            <a:off x="4114151" y="2477028"/>
            <a:ext cx="0" cy="118416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2664368" y="3768277"/>
            <a:ext cx="2107928" cy="6480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>
            <a:off x="3454488" y="4543921"/>
            <a:ext cx="1281774" cy="12959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4772296" y="3295509"/>
            <a:ext cx="0" cy="1248412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4772296" y="3295508"/>
            <a:ext cx="120972" cy="0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4575780" y="3029587"/>
            <a:ext cx="317488" cy="0"/>
          </a:xfrm>
          <a:prstGeom prst="straightConnector1">
            <a:avLst/>
          </a:prstGeom>
          <a:ln>
            <a:solidFill>
              <a:srgbClr val="7F7F7F"/>
            </a:solidFill>
            <a:prstDash val="sys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H="1">
            <a:off x="3189197" y="2952445"/>
            <a:ext cx="340301" cy="0"/>
          </a:xfrm>
          <a:prstGeom prst="straightConnector1">
            <a:avLst/>
          </a:prstGeom>
          <a:ln>
            <a:solidFill>
              <a:srgbClr val="7F7F7F"/>
            </a:solidFill>
            <a:prstDash val="sys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1809092" y="2951830"/>
            <a:ext cx="0" cy="382685"/>
          </a:xfrm>
          <a:prstGeom prst="straightConnector1">
            <a:avLst/>
          </a:prstGeom>
          <a:ln>
            <a:solidFill>
              <a:srgbClr val="7F7F7F"/>
            </a:solidFill>
            <a:prstDash val="sys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1809092" y="2951830"/>
            <a:ext cx="262643" cy="0"/>
          </a:xfrm>
          <a:prstGeom prst="line">
            <a:avLst/>
          </a:prstGeom>
          <a:ln>
            <a:solidFill>
              <a:srgbClr val="7F7F7F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4" name="Can 73"/>
          <p:cNvSpPr/>
          <p:nvPr/>
        </p:nvSpPr>
        <p:spPr>
          <a:xfrm>
            <a:off x="1143762" y="5582606"/>
            <a:ext cx="1702028" cy="946043"/>
          </a:xfrm>
          <a:prstGeom prst="can">
            <a:avLst>
              <a:gd name="adj" fmla="val 27055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Memory Optimized Table Filegroup</a:t>
            </a:r>
            <a:endParaRPr lang="en-US" sz="1400" dirty="0"/>
          </a:p>
        </p:txBody>
      </p:sp>
      <p:sp>
        <p:nvSpPr>
          <p:cNvPr id="75" name="Can 74"/>
          <p:cNvSpPr/>
          <p:nvPr/>
        </p:nvSpPr>
        <p:spPr>
          <a:xfrm>
            <a:off x="3263137" y="5582606"/>
            <a:ext cx="1702028" cy="946043"/>
          </a:xfrm>
          <a:prstGeom prst="can">
            <a:avLst>
              <a:gd name="adj" fmla="val 27055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Transaction Log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76" name="Can 75"/>
          <p:cNvSpPr/>
          <p:nvPr/>
        </p:nvSpPr>
        <p:spPr>
          <a:xfrm>
            <a:off x="5382512" y="5582606"/>
            <a:ext cx="1702028" cy="946043"/>
          </a:xfrm>
          <a:prstGeom prst="can">
            <a:avLst>
              <a:gd name="adj" fmla="val 27055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Data </a:t>
            </a:r>
            <a:r>
              <a:rPr lang="en-US" sz="1400" dirty="0" err="1" smtClean="0">
                <a:solidFill>
                  <a:schemeClr val="tx1"/>
                </a:solidFill>
              </a:rPr>
              <a:t>Filegroup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80" name="Straight Arrow Connector 79"/>
          <p:cNvCxnSpPr/>
          <p:nvPr/>
        </p:nvCxnSpPr>
        <p:spPr>
          <a:xfrm>
            <a:off x="6402960" y="5103104"/>
            <a:ext cx="19438" cy="47950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2120101" y="5478930"/>
            <a:ext cx="180126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4216310" y="5469336"/>
            <a:ext cx="180126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>
            <a:off x="3921364" y="5478930"/>
            <a:ext cx="0" cy="161994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>
            <a:off x="4216310" y="5478930"/>
            <a:ext cx="0" cy="161994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 flipV="1">
            <a:off x="6017573" y="5103104"/>
            <a:ext cx="0" cy="36623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 flipV="1">
            <a:off x="2120101" y="5103104"/>
            <a:ext cx="0" cy="36623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3" name="Rectangle 92"/>
          <p:cNvSpPr/>
          <p:nvPr/>
        </p:nvSpPr>
        <p:spPr>
          <a:xfrm>
            <a:off x="7339364" y="3820366"/>
            <a:ext cx="1499836" cy="62192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2"/>
                </a:solidFill>
              </a:rPr>
              <a:t>Generated DLL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7332886" y="3198060"/>
            <a:ext cx="1506314" cy="5571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2"/>
                </a:solidFill>
              </a:rPr>
              <a:t>InMemory Component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7329509" y="2576004"/>
            <a:ext cx="1509691" cy="5571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F7F7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Existing SQL Component</a:t>
            </a:r>
            <a:endParaRPr lang="en-US" sz="1400" dirty="0">
              <a:solidFill>
                <a:srgbClr val="0000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120101" y="5478930"/>
            <a:ext cx="0" cy="161994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92367" y="5400822"/>
            <a:ext cx="18870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Checkpoint Files / Recovery</a:t>
            </a:r>
            <a:endParaRPr lang="en-US" sz="1000" b="1" dirty="0"/>
          </a:p>
        </p:txBody>
      </p:sp>
      <p:sp>
        <p:nvSpPr>
          <p:cNvPr id="38" name="Rectangle 37"/>
          <p:cNvSpPr/>
          <p:nvPr/>
        </p:nvSpPr>
        <p:spPr>
          <a:xfrm>
            <a:off x="3701247" y="4258137"/>
            <a:ext cx="1030125" cy="4922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rgbClr val="000000"/>
                </a:solidFill>
              </a:rPr>
              <a:t>Query interoperability</a:t>
            </a:r>
            <a:endParaRPr lang="en-US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22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Hybrid Engine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defTabSz="466079">
              <a:spcAft>
                <a:spcPts val="154"/>
              </a:spcAft>
            </a:pPr>
            <a:r>
              <a:rPr lang="en-US" dirty="0"/>
              <a:t>Integrated queries &amp; transactions.</a:t>
            </a:r>
          </a:p>
          <a:p>
            <a:pPr defTabSz="466079">
              <a:spcAft>
                <a:spcPts val="154"/>
              </a:spcAft>
            </a:pPr>
            <a:r>
              <a:rPr lang="en-US" dirty="0"/>
              <a:t>Integrated HA and </a:t>
            </a:r>
            <a:r>
              <a:rPr lang="en-US" dirty="0" smtClean="0"/>
              <a:t>backup/restore.</a:t>
            </a:r>
            <a:endParaRPr lang="en-US" dirty="0"/>
          </a:p>
          <a:p>
            <a:pPr defTabSz="466079">
              <a:spcAft>
                <a:spcPts val="154"/>
              </a:spcAft>
            </a:pPr>
            <a:r>
              <a:rPr lang="en-US" dirty="0"/>
              <a:t>Same database can have in-memory and </a:t>
            </a:r>
            <a:r>
              <a:rPr lang="en-US" dirty="0" smtClean="0"/>
              <a:t>on-disk.</a:t>
            </a:r>
            <a:endParaRPr lang="en-US" dirty="0"/>
          </a:p>
          <a:p>
            <a:pPr defTabSz="466079">
              <a:spcAft>
                <a:spcPts val="154"/>
              </a:spcAft>
            </a:pPr>
            <a:r>
              <a:rPr lang="en-US" dirty="0"/>
              <a:t>Same manageability, administration &amp; development experience.</a:t>
            </a:r>
          </a:p>
        </p:txBody>
      </p:sp>
      <p:pic>
        <p:nvPicPr>
          <p:cNvPr id="18434" name="Picture 2" descr="http://www.digitalmeetsculture.net/wp-content/uploads/2014/10/interoperability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4"/>
          <a:stretch/>
        </p:blipFill>
        <p:spPr bwMode="auto">
          <a:xfrm>
            <a:off x="5921828" y="4418909"/>
            <a:ext cx="3222171" cy="161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3085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Enterprise only.</a:t>
            </a:r>
          </a:p>
          <a:p>
            <a:r>
              <a:rPr lang="pt-PT" dirty="0"/>
              <a:t>Total size for durable tables: </a:t>
            </a:r>
            <a:r>
              <a:rPr lang="pt-PT" dirty="0" smtClean="0"/>
              <a:t>256 </a:t>
            </a:r>
            <a:r>
              <a:rPr lang="pt-PT" dirty="0"/>
              <a:t>Gb.</a:t>
            </a:r>
          </a:p>
          <a:p>
            <a:r>
              <a:rPr lang="pt-PT" dirty="0"/>
              <a:t>Removal of In-Memory FG not allowed.</a:t>
            </a:r>
          </a:p>
          <a:p>
            <a:r>
              <a:rPr lang="pt-PT" dirty="0"/>
              <a:t>No table/index changes.</a:t>
            </a:r>
          </a:p>
          <a:p>
            <a:r>
              <a:rPr lang="en-US" dirty="0"/>
              <a:t>Row size limit is 8060 bytes.</a:t>
            </a:r>
          </a:p>
          <a:p>
            <a:r>
              <a:rPr lang="pt-PT" dirty="0"/>
              <a:t>A bunch of not supported </a:t>
            </a:r>
            <a:r>
              <a:rPr lang="pt-PT" dirty="0" smtClean="0"/>
              <a:t>T-SQL.</a:t>
            </a:r>
            <a:endParaRPr lang="pt-PT" dirty="0"/>
          </a:p>
          <a:p>
            <a:pPr lvl="1"/>
            <a:r>
              <a:rPr lang="en-US" sz="1200" dirty="0">
                <a:hlinkClick r:id="rId2"/>
              </a:rPr>
              <a:t>https://msdn.microsoft.com/en-us/library/dn246937(v=sql.120).aspx</a:t>
            </a:r>
            <a:endParaRPr lang="en-US" sz="1200" dirty="0"/>
          </a:p>
          <a:p>
            <a:r>
              <a:rPr lang="pt-PT" dirty="0"/>
              <a:t>Good compilation: </a:t>
            </a:r>
            <a:r>
              <a:rPr lang="pt-PT" dirty="0">
                <a:hlinkClick r:id="rId3"/>
              </a:rPr>
              <a:t>http://goo.gl/lPdh8Q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24964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Improvements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SQL Server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27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Size of In-Memory Tables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SQL Server 2014</a:t>
            </a:r>
          </a:p>
          <a:p>
            <a:pPr marL="342873" lvl="1" indent="0">
              <a:buNone/>
            </a:pPr>
            <a:r>
              <a:rPr lang="en-US" sz="3200" dirty="0" smtClean="0"/>
              <a:t>Size </a:t>
            </a:r>
            <a:r>
              <a:rPr lang="en-US" sz="3200" dirty="0"/>
              <a:t>of durable tables in a database &lt;= 256 GB</a:t>
            </a:r>
          </a:p>
          <a:p>
            <a:pPr marL="342873" lvl="1" indent="0">
              <a:buNone/>
            </a:pPr>
            <a:endParaRPr lang="en-US" sz="3200" dirty="0"/>
          </a:p>
          <a:p>
            <a:r>
              <a:rPr lang="en-US" b="1" dirty="0" smtClean="0"/>
              <a:t>SQL </a:t>
            </a:r>
            <a:r>
              <a:rPr lang="en-US" b="1" dirty="0"/>
              <a:t>Server 2016</a:t>
            </a:r>
          </a:p>
          <a:p>
            <a:pPr lvl="1"/>
            <a:r>
              <a:rPr lang="en-US" dirty="0"/>
              <a:t>Supports 2TB of durable </a:t>
            </a:r>
            <a:r>
              <a:rPr lang="en-US" dirty="0" smtClean="0"/>
              <a:t>tables </a:t>
            </a:r>
            <a:r>
              <a:rPr lang="en-US" dirty="0"/>
              <a:t>in the database</a:t>
            </a:r>
          </a:p>
          <a:p>
            <a:pPr marL="342873" lvl="1" indent="0">
              <a:buNone/>
            </a:pPr>
            <a:endParaRPr lang="en-US" dirty="0"/>
          </a:p>
        </p:txBody>
      </p:sp>
      <p:pic>
        <p:nvPicPr>
          <p:cNvPr id="4" name="Picture 2" descr="http://blogs.law.harvard.edu/clinicalprobono/files/2015/03/whats_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916" y="3436461"/>
            <a:ext cx="980168" cy="98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89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Checkpoint Files Garbage Collection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SQL Server 2014</a:t>
            </a:r>
          </a:p>
          <a:p>
            <a:pPr marL="800073" lvl="1" indent="-457200"/>
            <a:r>
              <a:rPr lang="en-US" dirty="0"/>
              <a:t>The Garbage Collector process is not efficient enough.</a:t>
            </a:r>
          </a:p>
          <a:p>
            <a:pPr marL="800073" lvl="1" indent="-457200"/>
            <a:r>
              <a:rPr lang="pt-PT" dirty="0"/>
              <a:t>This may cause an excessive disk usage.</a:t>
            </a:r>
            <a:endParaRPr lang="en-US" dirty="0"/>
          </a:p>
          <a:p>
            <a:pPr marL="342873" lvl="1" indent="0">
              <a:buNone/>
            </a:pPr>
            <a:endParaRPr lang="en-US" sz="3200" dirty="0"/>
          </a:p>
          <a:p>
            <a:pPr marL="342873" lvl="1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9875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/>
              <a:t>Checkpoint Files Garbage Collection</a:t>
            </a:r>
            <a:endParaRPr lang="en-US" dirty="0"/>
          </a:p>
        </p:txBody>
      </p:sp>
      <p:sp>
        <p:nvSpPr>
          <p:cNvPr id="21" name="Content Placeholder 20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pt-PT" dirty="0" smtClean="0"/>
              <a:t>The “RAM memory” is a volatile kind of “data storage”.</a:t>
            </a:r>
          </a:p>
          <a:p>
            <a:pPr>
              <a:lnSpc>
                <a:spcPct val="120000"/>
              </a:lnSpc>
            </a:pPr>
            <a:r>
              <a:rPr lang="pt-PT" dirty="0" smtClean="0"/>
              <a:t>How </a:t>
            </a:r>
            <a:r>
              <a:rPr lang="pt-PT" b="1" dirty="0" smtClean="0"/>
              <a:t>DURABLE</a:t>
            </a:r>
            <a:r>
              <a:rPr lang="pt-PT" dirty="0" smtClean="0"/>
              <a:t> tables keep the data safe?</a:t>
            </a:r>
            <a:endParaRPr lang="en-US" dirty="0" smtClean="0"/>
          </a:p>
          <a:p>
            <a:pPr lvl="1">
              <a:lnSpc>
                <a:spcPct val="120000"/>
              </a:lnSpc>
            </a:pPr>
            <a:r>
              <a:rPr lang="en-US" dirty="0"/>
              <a:t>Data is saved into checkpoint files.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During recovery - checkpoint files are applied and remaining portion is applied from transaction log.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Checkpoint Files ≠ Checkpoint operation. </a:t>
            </a:r>
            <a:endParaRPr lang="en-AU" dirty="0"/>
          </a:p>
          <a:p>
            <a:pPr marL="457200" lvl="1" indent="0">
              <a:lnSpc>
                <a:spcPct val="120000"/>
              </a:lnSpc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898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/>
              <a:t>Checkpoint Files Garbage Collection</a:t>
            </a:r>
            <a:endParaRPr lang="en-US" dirty="0"/>
          </a:p>
        </p:txBody>
      </p:sp>
      <p:sp>
        <p:nvSpPr>
          <p:cNvPr id="21" name="Content Placeholder 20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pt-PT" dirty="0" err="1" smtClean="0"/>
              <a:t>Checkpoint</a:t>
            </a:r>
            <a:r>
              <a:rPr lang="pt-PT" dirty="0" smtClean="0"/>
              <a:t> files:</a:t>
            </a:r>
          </a:p>
          <a:p>
            <a:pPr lvl="1">
              <a:lnSpc>
                <a:spcPct val="120000"/>
              </a:lnSpc>
            </a:pPr>
            <a:r>
              <a:rPr lang="en-AU" dirty="0" smtClean="0"/>
              <a:t>A pair of </a:t>
            </a:r>
            <a:r>
              <a:rPr lang="en-AU" b="1" dirty="0" smtClean="0"/>
              <a:t>DATA</a:t>
            </a:r>
            <a:r>
              <a:rPr lang="en-AU" dirty="0" smtClean="0"/>
              <a:t> and </a:t>
            </a:r>
            <a:r>
              <a:rPr lang="en-AU" b="1" dirty="0" smtClean="0"/>
              <a:t>DELTA</a:t>
            </a:r>
            <a:r>
              <a:rPr lang="en-AU" dirty="0" smtClean="0"/>
              <a:t> special files.</a:t>
            </a:r>
          </a:p>
          <a:p>
            <a:pPr lvl="1">
              <a:lnSpc>
                <a:spcPct val="120000"/>
              </a:lnSpc>
            </a:pPr>
            <a:r>
              <a:rPr lang="en-AU" dirty="0" smtClean="0"/>
              <a:t>Stored </a:t>
            </a:r>
            <a:r>
              <a:rPr lang="en-AU" dirty="0"/>
              <a:t>in </a:t>
            </a:r>
            <a:r>
              <a:rPr lang="en-AU" dirty="0" smtClean="0"/>
              <a:t>a </a:t>
            </a:r>
            <a:r>
              <a:rPr lang="en-US" dirty="0" smtClean="0"/>
              <a:t>checkpoint container FG</a:t>
            </a:r>
          </a:p>
          <a:p>
            <a:pPr lvl="2">
              <a:lnSpc>
                <a:spcPct val="120000"/>
              </a:lnSpc>
            </a:pPr>
            <a:r>
              <a:rPr lang="en-AU" dirty="0" smtClean="0"/>
              <a:t>Based </a:t>
            </a:r>
            <a:r>
              <a:rPr lang="en-AU" dirty="0"/>
              <a:t>on </a:t>
            </a:r>
            <a:r>
              <a:rPr lang="en-AU" dirty="0" smtClean="0"/>
              <a:t>FILESTREAM</a:t>
            </a:r>
            <a:r>
              <a:rPr lang="en-US" dirty="0" smtClean="0"/>
              <a:t>.</a:t>
            </a:r>
            <a:endParaRPr lang="en-AU" dirty="0"/>
          </a:p>
        </p:txBody>
      </p:sp>
      <p:sp>
        <p:nvSpPr>
          <p:cNvPr id="4" name="Can 3"/>
          <p:cNvSpPr/>
          <p:nvPr/>
        </p:nvSpPr>
        <p:spPr>
          <a:xfrm>
            <a:off x="3246328" y="4187707"/>
            <a:ext cx="2651344" cy="1375238"/>
          </a:xfrm>
          <a:prstGeom prst="can">
            <a:avLst>
              <a:gd name="adj" fmla="val 27055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Memory Optimized Table </a:t>
            </a:r>
            <a:r>
              <a:rPr lang="en-US" sz="1400" dirty="0" err="1" smtClean="0"/>
              <a:t>Filegroup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0466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Checkpoint Files</a:t>
            </a:r>
          </a:p>
        </p:txBody>
      </p:sp>
      <p:sp>
        <p:nvSpPr>
          <p:cNvPr id="21" name="Content Placeholder 20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pt-PT" dirty="0" smtClean="0"/>
              <a:t>CFP Lifecycle</a:t>
            </a:r>
          </a:p>
        </p:txBody>
      </p:sp>
      <p:sp>
        <p:nvSpPr>
          <p:cNvPr id="4" name="Can 3"/>
          <p:cNvSpPr/>
          <p:nvPr/>
        </p:nvSpPr>
        <p:spPr>
          <a:xfrm>
            <a:off x="3077495" y="2916612"/>
            <a:ext cx="1316963" cy="1751181"/>
          </a:xfrm>
          <a:prstGeom prst="can">
            <a:avLst>
              <a:gd name="adj" fmla="val 27055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5" name="Can 4"/>
          <p:cNvSpPr/>
          <p:nvPr/>
        </p:nvSpPr>
        <p:spPr>
          <a:xfrm>
            <a:off x="4697289" y="2916611"/>
            <a:ext cx="1316963" cy="1751181"/>
          </a:xfrm>
          <a:prstGeom prst="can">
            <a:avLst>
              <a:gd name="adj" fmla="val 27055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3323292" y="4667792"/>
            <a:ext cx="985385" cy="580353"/>
          </a:xfrm>
          <a:prstGeom prst="rect">
            <a:avLst/>
          </a:prstGeom>
          <a:noFill/>
        </p:spPr>
        <p:txBody>
          <a:bodyPr wrap="none" lIns="222053" tIns="177642" rIns="222053" bIns="177642" rtlCol="0">
            <a:spAutoFit/>
          </a:bodyPr>
          <a:lstStyle/>
          <a:p>
            <a:pPr algn="ctr">
              <a:lnSpc>
                <a:spcPct val="90000"/>
              </a:lnSpc>
              <a:spcAft>
                <a:spcPts val="729"/>
              </a:spcAft>
            </a:pPr>
            <a:r>
              <a:rPr lang="en-US" sz="1600" b="1" dirty="0" smtClean="0"/>
              <a:t>DATA</a:t>
            </a:r>
            <a:endParaRPr lang="en-US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881825" y="4673060"/>
            <a:ext cx="1099199" cy="580353"/>
          </a:xfrm>
          <a:prstGeom prst="rect">
            <a:avLst/>
          </a:prstGeom>
          <a:noFill/>
        </p:spPr>
        <p:txBody>
          <a:bodyPr wrap="none" lIns="222053" tIns="177642" rIns="222053" bIns="177642" rtlCol="0">
            <a:spAutoFit/>
          </a:bodyPr>
          <a:lstStyle/>
          <a:p>
            <a:pPr algn="ctr">
              <a:lnSpc>
                <a:spcPct val="90000"/>
              </a:lnSpc>
              <a:spcAft>
                <a:spcPts val="729"/>
              </a:spcAft>
            </a:pPr>
            <a:r>
              <a:rPr lang="en-US" sz="1600" b="1" dirty="0" smtClean="0"/>
              <a:t>DELTA</a:t>
            </a:r>
            <a:endParaRPr lang="en-US" sz="1600" b="1" dirty="0"/>
          </a:p>
        </p:txBody>
      </p:sp>
      <p:sp>
        <p:nvSpPr>
          <p:cNvPr id="9" name="Can 8"/>
          <p:cNvSpPr/>
          <p:nvPr/>
        </p:nvSpPr>
        <p:spPr>
          <a:xfrm>
            <a:off x="3077495" y="4230117"/>
            <a:ext cx="1316963" cy="442943"/>
          </a:xfrm>
          <a:prstGeom prst="can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2" name="Can 11"/>
          <p:cNvSpPr/>
          <p:nvPr/>
        </p:nvSpPr>
        <p:spPr>
          <a:xfrm>
            <a:off x="3077494" y="4017354"/>
            <a:ext cx="1316963" cy="442943"/>
          </a:xfrm>
          <a:prstGeom prst="can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3" name="Can 12"/>
          <p:cNvSpPr/>
          <p:nvPr/>
        </p:nvSpPr>
        <p:spPr>
          <a:xfrm>
            <a:off x="3077494" y="3805715"/>
            <a:ext cx="1316963" cy="442943"/>
          </a:xfrm>
          <a:prstGeom prst="can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4" name="Can 13"/>
          <p:cNvSpPr/>
          <p:nvPr/>
        </p:nvSpPr>
        <p:spPr>
          <a:xfrm>
            <a:off x="3077493" y="3592952"/>
            <a:ext cx="1316963" cy="442943"/>
          </a:xfrm>
          <a:prstGeom prst="can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5" name="Can 14"/>
          <p:cNvSpPr/>
          <p:nvPr/>
        </p:nvSpPr>
        <p:spPr>
          <a:xfrm>
            <a:off x="3077491" y="3380189"/>
            <a:ext cx="1316963" cy="442943"/>
          </a:xfrm>
          <a:prstGeom prst="can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6" name="Can 15"/>
          <p:cNvSpPr/>
          <p:nvPr/>
        </p:nvSpPr>
        <p:spPr>
          <a:xfrm>
            <a:off x="3077490" y="2927698"/>
            <a:ext cx="1316963" cy="727334"/>
          </a:xfrm>
          <a:prstGeom prst="can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8" name="Can 17"/>
          <p:cNvSpPr/>
          <p:nvPr/>
        </p:nvSpPr>
        <p:spPr>
          <a:xfrm>
            <a:off x="4705998" y="4240016"/>
            <a:ext cx="1316963" cy="442943"/>
          </a:xfrm>
          <a:prstGeom prst="can">
            <a:avLst>
              <a:gd name="adj" fmla="val 50000"/>
            </a:avLst>
          </a:prstGeom>
          <a:solidFill>
            <a:srgbClr val="5C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9" name="Can 18"/>
          <p:cNvSpPr/>
          <p:nvPr/>
        </p:nvSpPr>
        <p:spPr>
          <a:xfrm>
            <a:off x="4705998" y="4035895"/>
            <a:ext cx="1316963" cy="442943"/>
          </a:xfrm>
          <a:prstGeom prst="can">
            <a:avLst>
              <a:gd name="adj" fmla="val 50000"/>
            </a:avLst>
          </a:prstGeom>
          <a:solidFill>
            <a:srgbClr val="5C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0" name="Can 19"/>
          <p:cNvSpPr/>
          <p:nvPr/>
        </p:nvSpPr>
        <p:spPr>
          <a:xfrm>
            <a:off x="4701643" y="3823133"/>
            <a:ext cx="1316963" cy="442943"/>
          </a:xfrm>
          <a:prstGeom prst="can">
            <a:avLst>
              <a:gd name="adj" fmla="val 50000"/>
            </a:avLst>
          </a:prstGeom>
          <a:solidFill>
            <a:srgbClr val="5C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2" name="Can 21"/>
          <p:cNvSpPr/>
          <p:nvPr/>
        </p:nvSpPr>
        <p:spPr>
          <a:xfrm>
            <a:off x="4701643" y="3610303"/>
            <a:ext cx="1316963" cy="442943"/>
          </a:xfrm>
          <a:prstGeom prst="can">
            <a:avLst>
              <a:gd name="adj" fmla="val 50000"/>
            </a:avLst>
          </a:prstGeom>
          <a:solidFill>
            <a:srgbClr val="5C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3" name="Can 22"/>
          <p:cNvSpPr/>
          <p:nvPr/>
        </p:nvSpPr>
        <p:spPr>
          <a:xfrm>
            <a:off x="4697288" y="3397540"/>
            <a:ext cx="1316963" cy="442943"/>
          </a:xfrm>
          <a:prstGeom prst="can">
            <a:avLst>
              <a:gd name="adj" fmla="val 50000"/>
            </a:avLst>
          </a:prstGeom>
          <a:solidFill>
            <a:srgbClr val="5C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2995749" y="2403566"/>
            <a:ext cx="326571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560948" y="2134582"/>
            <a:ext cx="562257" cy="580353"/>
          </a:xfrm>
          <a:prstGeom prst="rect">
            <a:avLst/>
          </a:prstGeom>
          <a:noFill/>
        </p:spPr>
        <p:txBody>
          <a:bodyPr wrap="none" lIns="222053" tIns="177642" rIns="222053" bIns="177642" rtlCol="0">
            <a:spAutoFit/>
          </a:bodyPr>
          <a:lstStyle/>
          <a:p>
            <a:pPr algn="ctr">
              <a:lnSpc>
                <a:spcPct val="90000"/>
              </a:lnSpc>
              <a:spcAft>
                <a:spcPts val="729"/>
              </a:spcAft>
            </a:pPr>
            <a:r>
              <a:rPr lang="en-US" sz="1600" b="1" dirty="0" smtClean="0"/>
              <a:t>0</a:t>
            </a:r>
            <a:endParaRPr lang="en-US" sz="1600" b="1" dirty="0"/>
          </a:p>
        </p:txBody>
      </p:sp>
      <p:sp>
        <p:nvSpPr>
          <p:cNvPr id="27" name="Rectangle 26"/>
          <p:cNvSpPr/>
          <p:nvPr/>
        </p:nvSpPr>
        <p:spPr>
          <a:xfrm>
            <a:off x="6261463" y="2141956"/>
            <a:ext cx="4860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∞</a:t>
            </a:r>
            <a:endParaRPr lang="en-US" sz="2800" dirty="0"/>
          </a:p>
        </p:txBody>
      </p:sp>
      <p:sp>
        <p:nvSpPr>
          <p:cNvPr id="28" name="Oval 27"/>
          <p:cNvSpPr/>
          <p:nvPr/>
        </p:nvSpPr>
        <p:spPr>
          <a:xfrm>
            <a:off x="2995749" y="2306741"/>
            <a:ext cx="200298" cy="18364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3213821" y="2310673"/>
            <a:ext cx="200298" cy="18364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3456233" y="2310673"/>
            <a:ext cx="200298" cy="18364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703682" y="2306810"/>
            <a:ext cx="200298" cy="18364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946094" y="2309075"/>
            <a:ext cx="200298" cy="18364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194160" y="2309075"/>
            <a:ext cx="200298" cy="18364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471851" y="2306741"/>
            <a:ext cx="200298" cy="18364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960357" y="2305916"/>
            <a:ext cx="200298" cy="18364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216697" y="2303329"/>
            <a:ext cx="200298" cy="18364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4712316" y="2305328"/>
            <a:ext cx="200298" cy="18364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5545753" y="2303329"/>
            <a:ext cx="200298" cy="18364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5947953" y="2303329"/>
            <a:ext cx="200298" cy="18364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3817118" y="2341802"/>
            <a:ext cx="1509764" cy="524953"/>
          </a:xfrm>
          <a:prstGeom prst="rect">
            <a:avLst/>
          </a:prstGeom>
          <a:noFill/>
        </p:spPr>
        <p:txBody>
          <a:bodyPr wrap="square" lIns="222053" tIns="177642" rIns="222053" bIns="177642" rtlCol="0">
            <a:spAutoFit/>
          </a:bodyPr>
          <a:lstStyle/>
          <a:p>
            <a:pPr algn="ctr">
              <a:lnSpc>
                <a:spcPct val="90000"/>
              </a:lnSpc>
              <a:spcAft>
                <a:spcPts val="729"/>
              </a:spcAft>
            </a:pPr>
            <a:r>
              <a:rPr lang="en-US" sz="1100" dirty="0" smtClean="0"/>
              <a:t>TIME</a:t>
            </a:r>
            <a:endParaRPr lang="en-US" sz="1100" dirty="0"/>
          </a:p>
        </p:txBody>
      </p:sp>
      <p:grpSp>
        <p:nvGrpSpPr>
          <p:cNvPr id="44" name="Group 43"/>
          <p:cNvGrpSpPr/>
          <p:nvPr/>
        </p:nvGrpSpPr>
        <p:grpSpPr>
          <a:xfrm>
            <a:off x="1613441" y="2913501"/>
            <a:ext cx="2784543" cy="727334"/>
            <a:chOff x="1613441" y="2913501"/>
            <a:chExt cx="2784543" cy="727334"/>
          </a:xfrm>
        </p:grpSpPr>
        <p:sp>
          <p:nvSpPr>
            <p:cNvPr id="41" name="Can 40"/>
            <p:cNvSpPr/>
            <p:nvPr/>
          </p:nvSpPr>
          <p:spPr>
            <a:xfrm>
              <a:off x="3081021" y="2913501"/>
              <a:ext cx="1316963" cy="727334"/>
            </a:xfrm>
            <a:prstGeom prst="can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42" name="Left Brace 41"/>
            <p:cNvSpPr/>
            <p:nvPr/>
          </p:nvSpPr>
          <p:spPr>
            <a:xfrm>
              <a:off x="2842076" y="3087719"/>
              <a:ext cx="153673" cy="398917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613441" y="2944316"/>
              <a:ext cx="1509764" cy="663452"/>
            </a:xfrm>
            <a:prstGeom prst="rect">
              <a:avLst/>
            </a:prstGeom>
            <a:noFill/>
          </p:spPr>
          <p:txBody>
            <a:bodyPr wrap="square" lIns="222053" tIns="177642" rIns="222053" bIns="177642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729"/>
                </a:spcAft>
              </a:pPr>
              <a:r>
                <a:rPr lang="en-US" sz="1100" dirty="0" smtClean="0"/>
                <a:t>Only this part has valid data.</a:t>
              </a:r>
              <a:endParaRPr lang="en-US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74670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8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Checkpoint Files</a:t>
            </a:r>
          </a:p>
        </p:txBody>
      </p:sp>
      <p:sp>
        <p:nvSpPr>
          <p:cNvPr id="21" name="Content Placeholder 20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pt-PT" dirty="0" smtClean="0"/>
              <a:t>Merge Process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89863" y="2887183"/>
            <a:ext cx="2945471" cy="2339912"/>
            <a:chOff x="874222" y="2898334"/>
            <a:chExt cx="2945471" cy="2339912"/>
          </a:xfrm>
        </p:grpSpPr>
        <p:sp>
          <p:nvSpPr>
            <p:cNvPr id="4" name="Can 3"/>
            <p:cNvSpPr/>
            <p:nvPr/>
          </p:nvSpPr>
          <p:spPr>
            <a:xfrm>
              <a:off x="874227" y="2901445"/>
              <a:ext cx="1316963" cy="1751181"/>
            </a:xfrm>
            <a:prstGeom prst="can">
              <a:avLst>
                <a:gd name="adj" fmla="val 27055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5" name="Can 4"/>
            <p:cNvSpPr/>
            <p:nvPr/>
          </p:nvSpPr>
          <p:spPr>
            <a:xfrm>
              <a:off x="2494021" y="2901444"/>
              <a:ext cx="1316963" cy="1751181"/>
            </a:xfrm>
            <a:prstGeom prst="can">
              <a:avLst>
                <a:gd name="adj" fmla="val 27055"/>
              </a:avLst>
            </a:prstGeom>
            <a:solidFill>
              <a:schemeClr val="accent6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120024" y="4652625"/>
              <a:ext cx="985385" cy="580353"/>
            </a:xfrm>
            <a:prstGeom prst="rect">
              <a:avLst/>
            </a:prstGeom>
            <a:noFill/>
          </p:spPr>
          <p:txBody>
            <a:bodyPr wrap="none" lIns="222053" tIns="177642" rIns="222053" bIns="177642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729"/>
                </a:spcAft>
              </a:pPr>
              <a:r>
                <a:rPr lang="en-US" sz="1600" b="1" dirty="0" smtClean="0"/>
                <a:t>DATA</a:t>
              </a:r>
              <a:endParaRPr lang="en-US" sz="1600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678557" y="4657893"/>
              <a:ext cx="1099199" cy="580353"/>
            </a:xfrm>
            <a:prstGeom prst="rect">
              <a:avLst/>
            </a:prstGeom>
            <a:noFill/>
          </p:spPr>
          <p:txBody>
            <a:bodyPr wrap="none" lIns="222053" tIns="177642" rIns="222053" bIns="177642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729"/>
                </a:spcAft>
              </a:pPr>
              <a:r>
                <a:rPr lang="en-US" sz="1600" b="1" dirty="0" smtClean="0"/>
                <a:t>DELTA</a:t>
              </a:r>
              <a:endParaRPr lang="en-US" sz="1600" b="1" dirty="0"/>
            </a:p>
          </p:txBody>
        </p:sp>
        <p:sp>
          <p:nvSpPr>
            <p:cNvPr id="9" name="Can 8"/>
            <p:cNvSpPr/>
            <p:nvPr/>
          </p:nvSpPr>
          <p:spPr>
            <a:xfrm>
              <a:off x="874227" y="4214950"/>
              <a:ext cx="1316963" cy="442943"/>
            </a:xfrm>
            <a:prstGeom prst="can">
              <a:avLst>
                <a:gd name="adj" fmla="val 5000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2" name="Can 11"/>
            <p:cNvSpPr/>
            <p:nvPr/>
          </p:nvSpPr>
          <p:spPr>
            <a:xfrm>
              <a:off x="874226" y="4002187"/>
              <a:ext cx="1316963" cy="442943"/>
            </a:xfrm>
            <a:prstGeom prst="can">
              <a:avLst>
                <a:gd name="adj" fmla="val 5000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3" name="Can 12"/>
            <p:cNvSpPr/>
            <p:nvPr/>
          </p:nvSpPr>
          <p:spPr>
            <a:xfrm>
              <a:off x="874226" y="3790548"/>
              <a:ext cx="1316963" cy="442943"/>
            </a:xfrm>
            <a:prstGeom prst="can">
              <a:avLst>
                <a:gd name="adj" fmla="val 5000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4" name="Can 13"/>
            <p:cNvSpPr/>
            <p:nvPr/>
          </p:nvSpPr>
          <p:spPr>
            <a:xfrm>
              <a:off x="874225" y="3577785"/>
              <a:ext cx="1316963" cy="442943"/>
            </a:xfrm>
            <a:prstGeom prst="can">
              <a:avLst>
                <a:gd name="adj" fmla="val 5000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5" name="Can 14"/>
            <p:cNvSpPr/>
            <p:nvPr/>
          </p:nvSpPr>
          <p:spPr>
            <a:xfrm>
              <a:off x="874223" y="3365022"/>
              <a:ext cx="1316963" cy="442943"/>
            </a:xfrm>
            <a:prstGeom prst="can">
              <a:avLst>
                <a:gd name="adj" fmla="val 5000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6" name="Can 15"/>
            <p:cNvSpPr/>
            <p:nvPr/>
          </p:nvSpPr>
          <p:spPr>
            <a:xfrm>
              <a:off x="874222" y="2912531"/>
              <a:ext cx="1316963" cy="727334"/>
            </a:xfrm>
            <a:prstGeom prst="can">
              <a:avLst>
                <a:gd name="adj" fmla="val 5000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8" name="Can 17"/>
            <p:cNvSpPr/>
            <p:nvPr/>
          </p:nvSpPr>
          <p:spPr>
            <a:xfrm>
              <a:off x="2502730" y="4224849"/>
              <a:ext cx="1316963" cy="442943"/>
            </a:xfrm>
            <a:prstGeom prst="can">
              <a:avLst>
                <a:gd name="adj" fmla="val 50000"/>
              </a:avLst>
            </a:prstGeom>
            <a:solidFill>
              <a:srgbClr val="5C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9" name="Can 18"/>
            <p:cNvSpPr/>
            <p:nvPr/>
          </p:nvSpPr>
          <p:spPr>
            <a:xfrm>
              <a:off x="2502730" y="4020728"/>
              <a:ext cx="1316963" cy="442943"/>
            </a:xfrm>
            <a:prstGeom prst="can">
              <a:avLst>
                <a:gd name="adj" fmla="val 50000"/>
              </a:avLst>
            </a:prstGeom>
            <a:solidFill>
              <a:srgbClr val="5C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20" name="Can 19"/>
            <p:cNvSpPr/>
            <p:nvPr/>
          </p:nvSpPr>
          <p:spPr>
            <a:xfrm>
              <a:off x="2498375" y="3807966"/>
              <a:ext cx="1316963" cy="442943"/>
            </a:xfrm>
            <a:prstGeom prst="can">
              <a:avLst>
                <a:gd name="adj" fmla="val 50000"/>
              </a:avLst>
            </a:prstGeom>
            <a:solidFill>
              <a:srgbClr val="5C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22" name="Can 21"/>
            <p:cNvSpPr/>
            <p:nvPr/>
          </p:nvSpPr>
          <p:spPr>
            <a:xfrm>
              <a:off x="2498375" y="3595136"/>
              <a:ext cx="1316963" cy="442943"/>
            </a:xfrm>
            <a:prstGeom prst="can">
              <a:avLst>
                <a:gd name="adj" fmla="val 50000"/>
              </a:avLst>
            </a:prstGeom>
            <a:solidFill>
              <a:srgbClr val="5C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23" name="Can 22"/>
            <p:cNvSpPr/>
            <p:nvPr/>
          </p:nvSpPr>
          <p:spPr>
            <a:xfrm>
              <a:off x="2494020" y="3382373"/>
              <a:ext cx="1316963" cy="442943"/>
            </a:xfrm>
            <a:prstGeom prst="can">
              <a:avLst>
                <a:gd name="adj" fmla="val 50000"/>
              </a:avLst>
            </a:prstGeom>
            <a:solidFill>
              <a:srgbClr val="5C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41" name="Can 40"/>
            <p:cNvSpPr/>
            <p:nvPr/>
          </p:nvSpPr>
          <p:spPr>
            <a:xfrm>
              <a:off x="877753" y="2898334"/>
              <a:ext cx="1316963" cy="727334"/>
            </a:xfrm>
            <a:prstGeom prst="can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</p:grpSp>
      <p:cxnSp>
        <p:nvCxnSpPr>
          <p:cNvPr id="63" name="Straight Arrow Connector 62"/>
          <p:cNvCxnSpPr/>
          <p:nvPr/>
        </p:nvCxnSpPr>
        <p:spPr>
          <a:xfrm>
            <a:off x="589876" y="2524217"/>
            <a:ext cx="326571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1411245" y="2462453"/>
            <a:ext cx="1509764" cy="524953"/>
          </a:xfrm>
          <a:prstGeom prst="rect">
            <a:avLst/>
          </a:prstGeom>
          <a:noFill/>
        </p:spPr>
        <p:txBody>
          <a:bodyPr wrap="square" lIns="222053" tIns="177642" rIns="222053" bIns="177642" rtlCol="0">
            <a:spAutoFit/>
          </a:bodyPr>
          <a:lstStyle/>
          <a:p>
            <a:pPr algn="ctr">
              <a:lnSpc>
                <a:spcPct val="90000"/>
              </a:lnSpc>
              <a:spcAft>
                <a:spcPts val="729"/>
              </a:spcAft>
            </a:pPr>
            <a:r>
              <a:rPr lang="pt-PT" sz="1100" dirty="0" smtClean="0"/>
              <a:t>TIMESTAMP</a:t>
            </a:r>
            <a:endParaRPr lang="en-US" sz="1100" dirty="0"/>
          </a:p>
        </p:txBody>
      </p:sp>
      <p:sp>
        <p:nvSpPr>
          <p:cNvPr id="65" name="TextBox 64"/>
          <p:cNvSpPr txBox="1"/>
          <p:nvPr/>
        </p:nvSpPr>
        <p:spPr>
          <a:xfrm>
            <a:off x="81567" y="2240287"/>
            <a:ext cx="699584" cy="608053"/>
          </a:xfrm>
          <a:prstGeom prst="rect">
            <a:avLst/>
          </a:prstGeom>
          <a:noFill/>
        </p:spPr>
        <p:txBody>
          <a:bodyPr wrap="square" lIns="222053" tIns="177642" rIns="222053" bIns="177642" rtlCol="0">
            <a:spAutoFit/>
          </a:bodyPr>
          <a:lstStyle/>
          <a:p>
            <a:pPr algn="ctr">
              <a:lnSpc>
                <a:spcPct val="90000"/>
              </a:lnSpc>
              <a:spcAft>
                <a:spcPts val="729"/>
              </a:spcAft>
            </a:pPr>
            <a:r>
              <a:rPr lang="pt-PT" dirty="0" smtClean="0"/>
              <a:t>10</a:t>
            </a:r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3647713" y="2244300"/>
            <a:ext cx="699584" cy="608053"/>
          </a:xfrm>
          <a:prstGeom prst="rect">
            <a:avLst/>
          </a:prstGeom>
          <a:noFill/>
        </p:spPr>
        <p:txBody>
          <a:bodyPr wrap="square" lIns="222053" tIns="177642" rIns="222053" bIns="177642" rtlCol="0">
            <a:spAutoFit/>
          </a:bodyPr>
          <a:lstStyle/>
          <a:p>
            <a:pPr algn="ctr">
              <a:lnSpc>
                <a:spcPct val="90000"/>
              </a:lnSpc>
              <a:spcAft>
                <a:spcPts val="729"/>
              </a:spcAft>
            </a:pPr>
            <a:r>
              <a:rPr lang="pt-PT" dirty="0" smtClean="0"/>
              <a:t>20</a:t>
            </a:r>
            <a:endParaRPr lang="en-US" dirty="0"/>
          </a:p>
        </p:txBody>
      </p:sp>
      <p:cxnSp>
        <p:nvCxnSpPr>
          <p:cNvPr id="67" name="Straight Arrow Connector 66"/>
          <p:cNvCxnSpPr/>
          <p:nvPr/>
        </p:nvCxnSpPr>
        <p:spPr>
          <a:xfrm>
            <a:off x="5145490" y="2516967"/>
            <a:ext cx="326571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5966859" y="2455203"/>
            <a:ext cx="1509764" cy="524953"/>
          </a:xfrm>
          <a:prstGeom prst="rect">
            <a:avLst/>
          </a:prstGeom>
          <a:noFill/>
        </p:spPr>
        <p:txBody>
          <a:bodyPr wrap="square" lIns="222053" tIns="177642" rIns="222053" bIns="177642" rtlCol="0">
            <a:spAutoFit/>
          </a:bodyPr>
          <a:lstStyle/>
          <a:p>
            <a:pPr algn="ctr">
              <a:lnSpc>
                <a:spcPct val="90000"/>
              </a:lnSpc>
              <a:spcAft>
                <a:spcPts val="729"/>
              </a:spcAft>
            </a:pPr>
            <a:r>
              <a:rPr lang="pt-PT" sz="1100" dirty="0" smtClean="0"/>
              <a:t>TIMESTAMP</a:t>
            </a:r>
            <a:endParaRPr lang="en-US" sz="1100" dirty="0"/>
          </a:p>
        </p:txBody>
      </p:sp>
      <p:sp>
        <p:nvSpPr>
          <p:cNvPr id="69" name="TextBox 68"/>
          <p:cNvSpPr txBox="1"/>
          <p:nvPr/>
        </p:nvSpPr>
        <p:spPr>
          <a:xfrm>
            <a:off x="4637181" y="2233037"/>
            <a:ext cx="699584" cy="608053"/>
          </a:xfrm>
          <a:prstGeom prst="rect">
            <a:avLst/>
          </a:prstGeom>
          <a:noFill/>
        </p:spPr>
        <p:txBody>
          <a:bodyPr wrap="square" lIns="222053" tIns="177642" rIns="222053" bIns="177642" rtlCol="0">
            <a:spAutoFit/>
          </a:bodyPr>
          <a:lstStyle/>
          <a:p>
            <a:pPr algn="ctr">
              <a:lnSpc>
                <a:spcPct val="90000"/>
              </a:lnSpc>
              <a:spcAft>
                <a:spcPts val="729"/>
              </a:spcAft>
            </a:pPr>
            <a:r>
              <a:rPr lang="pt-PT" dirty="0" smtClean="0"/>
              <a:t>21</a:t>
            </a:r>
            <a:endParaRPr lang="en-US" dirty="0"/>
          </a:p>
        </p:txBody>
      </p:sp>
      <p:sp>
        <p:nvSpPr>
          <p:cNvPr id="70" name="TextBox 69"/>
          <p:cNvSpPr txBox="1"/>
          <p:nvPr/>
        </p:nvSpPr>
        <p:spPr>
          <a:xfrm>
            <a:off x="8203327" y="2237050"/>
            <a:ext cx="699584" cy="608053"/>
          </a:xfrm>
          <a:prstGeom prst="rect">
            <a:avLst/>
          </a:prstGeom>
          <a:noFill/>
        </p:spPr>
        <p:txBody>
          <a:bodyPr wrap="square" lIns="222053" tIns="177642" rIns="222053" bIns="177642" rtlCol="0">
            <a:spAutoFit/>
          </a:bodyPr>
          <a:lstStyle/>
          <a:p>
            <a:pPr algn="ctr">
              <a:lnSpc>
                <a:spcPct val="90000"/>
              </a:lnSpc>
              <a:spcAft>
                <a:spcPts val="729"/>
              </a:spcAft>
            </a:pPr>
            <a:r>
              <a:rPr lang="pt-PT" dirty="0" smtClean="0"/>
              <a:t>30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5326229" y="2882320"/>
            <a:ext cx="2946295" cy="2339912"/>
            <a:chOff x="5326229" y="2882320"/>
            <a:chExt cx="2946295" cy="2339912"/>
          </a:xfrm>
        </p:grpSpPr>
        <p:grpSp>
          <p:nvGrpSpPr>
            <p:cNvPr id="8" name="Group 7"/>
            <p:cNvGrpSpPr/>
            <p:nvPr/>
          </p:nvGrpSpPr>
          <p:grpSpPr>
            <a:xfrm>
              <a:off x="5327053" y="2885430"/>
              <a:ext cx="2945471" cy="2336802"/>
              <a:chOff x="5110942" y="2915641"/>
              <a:chExt cx="2945471" cy="2336802"/>
            </a:xfrm>
          </p:grpSpPr>
          <p:sp>
            <p:nvSpPr>
              <p:cNvPr id="46" name="Can 45"/>
              <p:cNvSpPr/>
              <p:nvPr/>
            </p:nvSpPr>
            <p:spPr>
              <a:xfrm>
                <a:off x="5110947" y="2915642"/>
                <a:ext cx="1316963" cy="1751181"/>
              </a:xfrm>
              <a:prstGeom prst="can">
                <a:avLst>
                  <a:gd name="adj" fmla="val 27055"/>
                </a:avLst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47" name="Can 46"/>
              <p:cNvSpPr/>
              <p:nvPr/>
            </p:nvSpPr>
            <p:spPr>
              <a:xfrm>
                <a:off x="6730741" y="2915641"/>
                <a:ext cx="1316963" cy="1751181"/>
              </a:xfrm>
              <a:prstGeom prst="can">
                <a:avLst>
                  <a:gd name="adj" fmla="val 27055"/>
                </a:avLst>
              </a:prstGeom>
              <a:solidFill>
                <a:schemeClr val="accent6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5356744" y="4666822"/>
                <a:ext cx="985385" cy="580353"/>
              </a:xfrm>
              <a:prstGeom prst="rect">
                <a:avLst/>
              </a:prstGeom>
              <a:noFill/>
            </p:spPr>
            <p:txBody>
              <a:bodyPr wrap="none" lIns="222053" tIns="177642" rIns="222053" bIns="177642" rtlCol="0">
                <a:spAutoFit/>
              </a:bodyPr>
              <a:lstStyle/>
              <a:p>
                <a:pPr algn="ctr">
                  <a:lnSpc>
                    <a:spcPct val="90000"/>
                  </a:lnSpc>
                  <a:spcAft>
                    <a:spcPts val="729"/>
                  </a:spcAft>
                </a:pPr>
                <a:r>
                  <a:rPr lang="en-US" sz="1600" b="1" dirty="0" smtClean="0"/>
                  <a:t>DATA</a:t>
                </a:r>
                <a:endParaRPr lang="en-US" sz="1600" b="1" dirty="0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6915277" y="4672090"/>
                <a:ext cx="1099199" cy="580353"/>
              </a:xfrm>
              <a:prstGeom prst="rect">
                <a:avLst/>
              </a:prstGeom>
              <a:noFill/>
            </p:spPr>
            <p:txBody>
              <a:bodyPr wrap="none" lIns="222053" tIns="177642" rIns="222053" bIns="177642" rtlCol="0">
                <a:spAutoFit/>
              </a:bodyPr>
              <a:lstStyle/>
              <a:p>
                <a:pPr algn="ctr">
                  <a:lnSpc>
                    <a:spcPct val="90000"/>
                  </a:lnSpc>
                  <a:spcAft>
                    <a:spcPts val="729"/>
                  </a:spcAft>
                </a:pPr>
                <a:r>
                  <a:rPr lang="en-US" sz="1600" b="1" dirty="0" smtClean="0"/>
                  <a:t>DELTA</a:t>
                </a:r>
                <a:endParaRPr lang="en-US" sz="1600" b="1" dirty="0"/>
              </a:p>
            </p:txBody>
          </p:sp>
          <p:sp>
            <p:nvSpPr>
              <p:cNvPr id="50" name="Can 49"/>
              <p:cNvSpPr/>
              <p:nvPr/>
            </p:nvSpPr>
            <p:spPr>
              <a:xfrm>
                <a:off x="5110947" y="4229147"/>
                <a:ext cx="1316963" cy="442943"/>
              </a:xfrm>
              <a:prstGeom prst="can">
                <a:avLst>
                  <a:gd name="adj" fmla="val 50000"/>
                </a:avLst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51" name="Can 50"/>
              <p:cNvSpPr/>
              <p:nvPr/>
            </p:nvSpPr>
            <p:spPr>
              <a:xfrm>
                <a:off x="5110946" y="4016384"/>
                <a:ext cx="1316963" cy="442943"/>
              </a:xfrm>
              <a:prstGeom prst="can">
                <a:avLst>
                  <a:gd name="adj" fmla="val 50000"/>
                </a:avLst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52" name="Can 51"/>
              <p:cNvSpPr/>
              <p:nvPr/>
            </p:nvSpPr>
            <p:spPr>
              <a:xfrm>
                <a:off x="5110946" y="3804745"/>
                <a:ext cx="1316963" cy="442943"/>
              </a:xfrm>
              <a:prstGeom prst="can">
                <a:avLst>
                  <a:gd name="adj" fmla="val 50000"/>
                </a:avLst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53" name="Can 52"/>
              <p:cNvSpPr/>
              <p:nvPr/>
            </p:nvSpPr>
            <p:spPr>
              <a:xfrm>
                <a:off x="5110945" y="3591982"/>
                <a:ext cx="1316963" cy="442943"/>
              </a:xfrm>
              <a:prstGeom prst="can">
                <a:avLst>
                  <a:gd name="adj" fmla="val 50000"/>
                </a:avLst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54" name="Can 53"/>
              <p:cNvSpPr/>
              <p:nvPr/>
            </p:nvSpPr>
            <p:spPr>
              <a:xfrm>
                <a:off x="5110943" y="3379219"/>
                <a:ext cx="1316963" cy="442943"/>
              </a:xfrm>
              <a:prstGeom prst="can">
                <a:avLst>
                  <a:gd name="adj" fmla="val 50000"/>
                </a:avLst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55" name="Can 54"/>
              <p:cNvSpPr/>
              <p:nvPr/>
            </p:nvSpPr>
            <p:spPr>
              <a:xfrm>
                <a:off x="5110942" y="2926728"/>
                <a:ext cx="1316963" cy="727334"/>
              </a:xfrm>
              <a:prstGeom prst="can">
                <a:avLst>
                  <a:gd name="adj" fmla="val 50000"/>
                </a:avLst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56" name="Can 55"/>
              <p:cNvSpPr/>
              <p:nvPr/>
            </p:nvSpPr>
            <p:spPr>
              <a:xfrm>
                <a:off x="6739450" y="4239046"/>
                <a:ext cx="1316963" cy="442943"/>
              </a:xfrm>
              <a:prstGeom prst="can">
                <a:avLst>
                  <a:gd name="adj" fmla="val 50000"/>
                </a:avLst>
              </a:prstGeom>
              <a:solidFill>
                <a:srgbClr val="5C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57" name="Can 56"/>
              <p:cNvSpPr/>
              <p:nvPr/>
            </p:nvSpPr>
            <p:spPr>
              <a:xfrm>
                <a:off x="6739450" y="4034925"/>
                <a:ext cx="1316963" cy="442943"/>
              </a:xfrm>
              <a:prstGeom prst="can">
                <a:avLst>
                  <a:gd name="adj" fmla="val 50000"/>
                </a:avLst>
              </a:prstGeom>
              <a:solidFill>
                <a:srgbClr val="5C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58" name="Can 57"/>
              <p:cNvSpPr/>
              <p:nvPr/>
            </p:nvSpPr>
            <p:spPr>
              <a:xfrm>
                <a:off x="6735095" y="3822163"/>
                <a:ext cx="1316963" cy="442943"/>
              </a:xfrm>
              <a:prstGeom prst="can">
                <a:avLst>
                  <a:gd name="adj" fmla="val 50000"/>
                </a:avLst>
              </a:prstGeom>
              <a:solidFill>
                <a:srgbClr val="5C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59" name="Can 58"/>
              <p:cNvSpPr/>
              <p:nvPr/>
            </p:nvSpPr>
            <p:spPr>
              <a:xfrm>
                <a:off x="6735095" y="3609333"/>
                <a:ext cx="1316963" cy="442943"/>
              </a:xfrm>
              <a:prstGeom prst="can">
                <a:avLst>
                  <a:gd name="adj" fmla="val 50000"/>
                </a:avLst>
              </a:prstGeom>
              <a:solidFill>
                <a:srgbClr val="5C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</p:grpSp>
        <p:sp>
          <p:nvSpPr>
            <p:cNvPr id="71" name="Can 70"/>
            <p:cNvSpPr/>
            <p:nvPr/>
          </p:nvSpPr>
          <p:spPr>
            <a:xfrm>
              <a:off x="5330584" y="3559519"/>
              <a:ext cx="1316963" cy="727334"/>
            </a:xfrm>
            <a:prstGeom prst="can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72" name="Can 71"/>
            <p:cNvSpPr/>
            <p:nvPr/>
          </p:nvSpPr>
          <p:spPr>
            <a:xfrm>
              <a:off x="5326229" y="3201128"/>
              <a:ext cx="1316963" cy="727334"/>
            </a:xfrm>
            <a:prstGeom prst="can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73" name="Can 72"/>
            <p:cNvSpPr/>
            <p:nvPr/>
          </p:nvSpPr>
          <p:spPr>
            <a:xfrm>
              <a:off x="5330584" y="2882320"/>
              <a:ext cx="1316963" cy="727334"/>
            </a:xfrm>
            <a:prstGeom prst="can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5437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Paulo Matos: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385" y="1554982"/>
            <a:ext cx="3983229" cy="3983229"/>
          </a:xfrm>
        </p:spPr>
      </p:pic>
    </p:spTree>
    <p:extLst>
      <p:ext uri="{BB962C8B-B14F-4D97-AF65-F5344CB8AC3E}">
        <p14:creationId xmlns:p14="http://schemas.microsoft.com/office/powerpoint/2010/main" val="288163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Checkpoint Files</a:t>
            </a:r>
          </a:p>
        </p:txBody>
      </p:sp>
      <p:sp>
        <p:nvSpPr>
          <p:cNvPr id="21" name="Content Placeholder 20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pt-PT" dirty="0" smtClean="0"/>
              <a:t>Merge Process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310418" y="2890294"/>
            <a:ext cx="1325673" cy="2336802"/>
            <a:chOff x="2309661" y="2890293"/>
            <a:chExt cx="1325673" cy="2336802"/>
          </a:xfrm>
        </p:grpSpPr>
        <p:sp>
          <p:nvSpPr>
            <p:cNvPr id="5" name="Can 4"/>
            <p:cNvSpPr/>
            <p:nvPr/>
          </p:nvSpPr>
          <p:spPr>
            <a:xfrm>
              <a:off x="2309662" y="2890293"/>
              <a:ext cx="1316963" cy="1751181"/>
            </a:xfrm>
            <a:prstGeom prst="can">
              <a:avLst>
                <a:gd name="adj" fmla="val 27055"/>
              </a:avLst>
            </a:prstGeom>
            <a:solidFill>
              <a:schemeClr val="accent6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94198" y="4646742"/>
              <a:ext cx="1099199" cy="580353"/>
            </a:xfrm>
            <a:prstGeom prst="rect">
              <a:avLst/>
            </a:prstGeom>
            <a:noFill/>
          </p:spPr>
          <p:txBody>
            <a:bodyPr wrap="none" lIns="222053" tIns="177642" rIns="222053" bIns="177642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729"/>
                </a:spcAft>
              </a:pPr>
              <a:r>
                <a:rPr lang="en-US" sz="1600" b="1" dirty="0" smtClean="0"/>
                <a:t>DELTA</a:t>
              </a:r>
              <a:endParaRPr lang="en-US" sz="1600" b="1" dirty="0"/>
            </a:p>
          </p:txBody>
        </p:sp>
        <p:sp>
          <p:nvSpPr>
            <p:cNvPr id="18" name="Can 17"/>
            <p:cNvSpPr/>
            <p:nvPr/>
          </p:nvSpPr>
          <p:spPr>
            <a:xfrm>
              <a:off x="2318371" y="4213698"/>
              <a:ext cx="1316963" cy="442943"/>
            </a:xfrm>
            <a:prstGeom prst="can">
              <a:avLst>
                <a:gd name="adj" fmla="val 50000"/>
              </a:avLst>
            </a:prstGeom>
            <a:solidFill>
              <a:srgbClr val="5C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9" name="Can 18"/>
            <p:cNvSpPr/>
            <p:nvPr/>
          </p:nvSpPr>
          <p:spPr>
            <a:xfrm>
              <a:off x="2318371" y="4009577"/>
              <a:ext cx="1316963" cy="442943"/>
            </a:xfrm>
            <a:prstGeom prst="can">
              <a:avLst>
                <a:gd name="adj" fmla="val 50000"/>
              </a:avLst>
            </a:prstGeom>
            <a:solidFill>
              <a:srgbClr val="5C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20" name="Can 19"/>
            <p:cNvSpPr/>
            <p:nvPr/>
          </p:nvSpPr>
          <p:spPr>
            <a:xfrm>
              <a:off x="2314016" y="3796815"/>
              <a:ext cx="1316963" cy="442943"/>
            </a:xfrm>
            <a:prstGeom prst="can">
              <a:avLst>
                <a:gd name="adj" fmla="val 50000"/>
              </a:avLst>
            </a:prstGeom>
            <a:solidFill>
              <a:srgbClr val="5C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22" name="Can 21"/>
            <p:cNvSpPr/>
            <p:nvPr/>
          </p:nvSpPr>
          <p:spPr>
            <a:xfrm>
              <a:off x="2314016" y="3583985"/>
              <a:ext cx="1316963" cy="442943"/>
            </a:xfrm>
            <a:prstGeom prst="can">
              <a:avLst>
                <a:gd name="adj" fmla="val 50000"/>
              </a:avLst>
            </a:prstGeom>
            <a:solidFill>
              <a:srgbClr val="5C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23" name="Can 22"/>
            <p:cNvSpPr/>
            <p:nvPr/>
          </p:nvSpPr>
          <p:spPr>
            <a:xfrm>
              <a:off x="2309661" y="3371222"/>
              <a:ext cx="1316963" cy="442943"/>
            </a:xfrm>
            <a:prstGeom prst="can">
              <a:avLst>
                <a:gd name="adj" fmla="val 50000"/>
              </a:avLst>
            </a:prstGeom>
            <a:solidFill>
              <a:srgbClr val="5C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89863" y="2887183"/>
            <a:ext cx="1320494" cy="2334644"/>
            <a:chOff x="689863" y="2887183"/>
            <a:chExt cx="1320494" cy="2334644"/>
          </a:xfrm>
        </p:grpSpPr>
        <p:sp>
          <p:nvSpPr>
            <p:cNvPr id="4" name="Can 3"/>
            <p:cNvSpPr/>
            <p:nvPr/>
          </p:nvSpPr>
          <p:spPr>
            <a:xfrm>
              <a:off x="689868" y="2890294"/>
              <a:ext cx="1316963" cy="1751181"/>
            </a:xfrm>
            <a:prstGeom prst="can">
              <a:avLst>
                <a:gd name="adj" fmla="val 27055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35665" y="4641474"/>
              <a:ext cx="985385" cy="580353"/>
            </a:xfrm>
            <a:prstGeom prst="rect">
              <a:avLst/>
            </a:prstGeom>
            <a:noFill/>
          </p:spPr>
          <p:txBody>
            <a:bodyPr wrap="none" lIns="222053" tIns="177642" rIns="222053" bIns="177642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729"/>
                </a:spcAft>
              </a:pPr>
              <a:r>
                <a:rPr lang="en-US" sz="1600" b="1" dirty="0" smtClean="0"/>
                <a:t>DATA</a:t>
              </a:r>
              <a:endParaRPr lang="en-US" sz="1600" b="1" dirty="0"/>
            </a:p>
          </p:txBody>
        </p:sp>
        <p:sp>
          <p:nvSpPr>
            <p:cNvPr id="9" name="Can 8"/>
            <p:cNvSpPr/>
            <p:nvPr/>
          </p:nvSpPr>
          <p:spPr>
            <a:xfrm>
              <a:off x="689868" y="4203799"/>
              <a:ext cx="1316963" cy="442943"/>
            </a:xfrm>
            <a:prstGeom prst="can">
              <a:avLst>
                <a:gd name="adj" fmla="val 5000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2" name="Can 11"/>
            <p:cNvSpPr/>
            <p:nvPr/>
          </p:nvSpPr>
          <p:spPr>
            <a:xfrm>
              <a:off x="689867" y="3991036"/>
              <a:ext cx="1316963" cy="442943"/>
            </a:xfrm>
            <a:prstGeom prst="can">
              <a:avLst>
                <a:gd name="adj" fmla="val 5000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3" name="Can 12"/>
            <p:cNvSpPr/>
            <p:nvPr/>
          </p:nvSpPr>
          <p:spPr>
            <a:xfrm>
              <a:off x="689867" y="3779397"/>
              <a:ext cx="1316963" cy="442943"/>
            </a:xfrm>
            <a:prstGeom prst="can">
              <a:avLst>
                <a:gd name="adj" fmla="val 5000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4" name="Can 13"/>
            <p:cNvSpPr/>
            <p:nvPr/>
          </p:nvSpPr>
          <p:spPr>
            <a:xfrm>
              <a:off x="689866" y="3566634"/>
              <a:ext cx="1316963" cy="442943"/>
            </a:xfrm>
            <a:prstGeom prst="can">
              <a:avLst>
                <a:gd name="adj" fmla="val 5000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5" name="Can 14"/>
            <p:cNvSpPr/>
            <p:nvPr/>
          </p:nvSpPr>
          <p:spPr>
            <a:xfrm>
              <a:off x="689864" y="3353871"/>
              <a:ext cx="1316963" cy="442943"/>
            </a:xfrm>
            <a:prstGeom prst="can">
              <a:avLst>
                <a:gd name="adj" fmla="val 5000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6" name="Can 15"/>
            <p:cNvSpPr/>
            <p:nvPr/>
          </p:nvSpPr>
          <p:spPr>
            <a:xfrm>
              <a:off x="689863" y="2901380"/>
              <a:ext cx="1316963" cy="727334"/>
            </a:xfrm>
            <a:prstGeom prst="can">
              <a:avLst>
                <a:gd name="adj" fmla="val 5000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41" name="Can 40"/>
            <p:cNvSpPr/>
            <p:nvPr/>
          </p:nvSpPr>
          <p:spPr>
            <a:xfrm>
              <a:off x="693394" y="2887183"/>
              <a:ext cx="1316963" cy="727334"/>
            </a:xfrm>
            <a:prstGeom prst="can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7131388" y="4641879"/>
            <a:ext cx="1099199" cy="580353"/>
          </a:xfrm>
          <a:prstGeom prst="rect">
            <a:avLst/>
          </a:prstGeom>
          <a:noFill/>
        </p:spPr>
        <p:txBody>
          <a:bodyPr wrap="none" lIns="222053" tIns="177642" rIns="222053" bIns="177642" rtlCol="0">
            <a:spAutoFit/>
          </a:bodyPr>
          <a:lstStyle/>
          <a:p>
            <a:pPr algn="ctr">
              <a:lnSpc>
                <a:spcPct val="90000"/>
              </a:lnSpc>
              <a:spcAft>
                <a:spcPts val="729"/>
              </a:spcAft>
            </a:pPr>
            <a:r>
              <a:rPr lang="en-US" sz="1600" b="1" dirty="0" smtClean="0"/>
              <a:t>DELTA</a:t>
            </a:r>
            <a:endParaRPr lang="en-US" sz="1600" b="1" dirty="0"/>
          </a:p>
        </p:txBody>
      </p:sp>
      <p:grpSp>
        <p:nvGrpSpPr>
          <p:cNvPr id="25" name="Group 24"/>
          <p:cNvGrpSpPr/>
          <p:nvPr/>
        </p:nvGrpSpPr>
        <p:grpSpPr>
          <a:xfrm>
            <a:off x="6946852" y="2885430"/>
            <a:ext cx="1325672" cy="1766348"/>
            <a:chOff x="6946852" y="2885430"/>
            <a:chExt cx="1325672" cy="1766348"/>
          </a:xfrm>
        </p:grpSpPr>
        <p:sp>
          <p:nvSpPr>
            <p:cNvPr id="47" name="Can 46"/>
            <p:cNvSpPr/>
            <p:nvPr/>
          </p:nvSpPr>
          <p:spPr>
            <a:xfrm>
              <a:off x="6946852" y="2885430"/>
              <a:ext cx="1316963" cy="1751181"/>
            </a:xfrm>
            <a:prstGeom prst="can">
              <a:avLst>
                <a:gd name="adj" fmla="val 27055"/>
              </a:avLst>
            </a:prstGeom>
            <a:solidFill>
              <a:schemeClr val="accent6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56" name="Can 55"/>
            <p:cNvSpPr/>
            <p:nvPr/>
          </p:nvSpPr>
          <p:spPr>
            <a:xfrm>
              <a:off x="6955561" y="4208835"/>
              <a:ext cx="1316963" cy="442943"/>
            </a:xfrm>
            <a:prstGeom prst="can">
              <a:avLst>
                <a:gd name="adj" fmla="val 50000"/>
              </a:avLst>
            </a:prstGeom>
            <a:solidFill>
              <a:srgbClr val="5C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57" name="Can 56"/>
            <p:cNvSpPr/>
            <p:nvPr/>
          </p:nvSpPr>
          <p:spPr>
            <a:xfrm>
              <a:off x="6955561" y="4004714"/>
              <a:ext cx="1316963" cy="442943"/>
            </a:xfrm>
            <a:prstGeom prst="can">
              <a:avLst>
                <a:gd name="adj" fmla="val 50000"/>
              </a:avLst>
            </a:prstGeom>
            <a:solidFill>
              <a:srgbClr val="5C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58" name="Can 57"/>
            <p:cNvSpPr/>
            <p:nvPr/>
          </p:nvSpPr>
          <p:spPr>
            <a:xfrm>
              <a:off x="6951206" y="3791952"/>
              <a:ext cx="1316963" cy="442943"/>
            </a:xfrm>
            <a:prstGeom prst="can">
              <a:avLst>
                <a:gd name="adj" fmla="val 50000"/>
              </a:avLst>
            </a:prstGeom>
            <a:solidFill>
              <a:srgbClr val="5C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59" name="Can 58"/>
            <p:cNvSpPr/>
            <p:nvPr/>
          </p:nvSpPr>
          <p:spPr>
            <a:xfrm>
              <a:off x="6951206" y="3579122"/>
              <a:ext cx="1316963" cy="442943"/>
            </a:xfrm>
            <a:prstGeom prst="can">
              <a:avLst>
                <a:gd name="adj" fmla="val 50000"/>
              </a:avLst>
            </a:prstGeom>
            <a:solidFill>
              <a:srgbClr val="5C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637181" y="2233037"/>
            <a:ext cx="4265730" cy="747119"/>
            <a:chOff x="4637181" y="2233037"/>
            <a:chExt cx="4265730" cy="747119"/>
          </a:xfrm>
        </p:grpSpPr>
        <p:cxnSp>
          <p:nvCxnSpPr>
            <p:cNvPr id="67" name="Straight Arrow Connector 66"/>
            <p:cNvCxnSpPr/>
            <p:nvPr/>
          </p:nvCxnSpPr>
          <p:spPr>
            <a:xfrm>
              <a:off x="5145490" y="2516967"/>
              <a:ext cx="326571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5966859" y="2455203"/>
              <a:ext cx="1509764" cy="524953"/>
            </a:xfrm>
            <a:prstGeom prst="rect">
              <a:avLst/>
            </a:prstGeom>
            <a:noFill/>
          </p:spPr>
          <p:txBody>
            <a:bodyPr wrap="square" lIns="222053" tIns="177642" rIns="222053" bIns="177642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729"/>
                </a:spcAft>
              </a:pPr>
              <a:r>
                <a:rPr lang="pt-PT" sz="1100" dirty="0" smtClean="0"/>
                <a:t>TIMESTAMP</a:t>
              </a:r>
              <a:endParaRPr lang="en-US" sz="1100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4637181" y="2233037"/>
              <a:ext cx="699584" cy="608053"/>
            </a:xfrm>
            <a:prstGeom prst="rect">
              <a:avLst/>
            </a:prstGeom>
            <a:noFill/>
          </p:spPr>
          <p:txBody>
            <a:bodyPr wrap="square" lIns="222053" tIns="177642" rIns="222053" bIns="177642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729"/>
                </a:spcAft>
              </a:pPr>
              <a:r>
                <a:rPr lang="pt-PT" dirty="0" smtClean="0"/>
                <a:t>2</a:t>
              </a:r>
              <a:endParaRPr lang="en-US" dirty="0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8203327" y="2237050"/>
              <a:ext cx="699584" cy="608053"/>
            </a:xfrm>
            <a:prstGeom prst="rect">
              <a:avLst/>
            </a:prstGeom>
            <a:noFill/>
          </p:spPr>
          <p:txBody>
            <a:bodyPr wrap="square" lIns="222053" tIns="177642" rIns="222053" bIns="177642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729"/>
                </a:spcAft>
              </a:pPr>
              <a:r>
                <a:rPr lang="pt-PT" dirty="0" smtClean="0"/>
                <a:t>30</a:t>
              </a:r>
              <a:endParaRPr lang="en-US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79578" y="2230498"/>
            <a:ext cx="1557685" cy="752560"/>
            <a:chOff x="4373303" y="393181"/>
            <a:chExt cx="1557685" cy="752560"/>
          </a:xfrm>
        </p:grpSpPr>
        <p:cxnSp>
          <p:nvCxnSpPr>
            <p:cNvPr id="74" name="Straight Arrow Connector 73"/>
            <p:cNvCxnSpPr/>
            <p:nvPr/>
          </p:nvCxnSpPr>
          <p:spPr>
            <a:xfrm>
              <a:off x="4881612" y="682112"/>
              <a:ext cx="56124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4390840" y="620788"/>
              <a:ext cx="1509764" cy="524953"/>
            </a:xfrm>
            <a:prstGeom prst="rect">
              <a:avLst/>
            </a:prstGeom>
            <a:noFill/>
          </p:spPr>
          <p:txBody>
            <a:bodyPr wrap="square" lIns="222053" tIns="177642" rIns="222053" bIns="177642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729"/>
                </a:spcAft>
              </a:pPr>
              <a:r>
                <a:rPr lang="pt-PT" sz="1100" dirty="0" smtClean="0"/>
                <a:t>TIMESTAMP</a:t>
              </a:r>
              <a:endParaRPr lang="en-US" sz="1100" dirty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4373303" y="398182"/>
              <a:ext cx="699584" cy="608053"/>
            </a:xfrm>
            <a:prstGeom prst="rect">
              <a:avLst/>
            </a:prstGeom>
            <a:noFill/>
          </p:spPr>
          <p:txBody>
            <a:bodyPr wrap="square" lIns="222053" tIns="177642" rIns="222053" bIns="177642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729"/>
                </a:spcAft>
              </a:pPr>
              <a:r>
                <a:rPr lang="pt-PT" dirty="0" smtClean="0"/>
                <a:t>10</a:t>
              </a:r>
              <a:endParaRPr lang="en-US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231404" y="393181"/>
              <a:ext cx="699584" cy="608053"/>
            </a:xfrm>
            <a:prstGeom prst="rect">
              <a:avLst/>
            </a:prstGeom>
            <a:noFill/>
          </p:spPr>
          <p:txBody>
            <a:bodyPr wrap="square" lIns="222053" tIns="177642" rIns="222053" bIns="177642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729"/>
                </a:spcAft>
              </a:pPr>
              <a:r>
                <a:rPr lang="pt-PT" dirty="0" smtClean="0"/>
                <a:t>20</a:t>
              </a:r>
              <a:endParaRPr lang="en-US" dirty="0"/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5206691" y="2227596"/>
            <a:ext cx="1557685" cy="752560"/>
            <a:chOff x="4373303" y="393181"/>
            <a:chExt cx="1557685" cy="752560"/>
          </a:xfrm>
        </p:grpSpPr>
        <p:cxnSp>
          <p:nvCxnSpPr>
            <p:cNvPr id="79" name="Straight Arrow Connector 78"/>
            <p:cNvCxnSpPr/>
            <p:nvPr/>
          </p:nvCxnSpPr>
          <p:spPr>
            <a:xfrm>
              <a:off x="4881612" y="682112"/>
              <a:ext cx="56124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80" name="TextBox 79"/>
            <p:cNvSpPr txBox="1"/>
            <p:nvPr/>
          </p:nvSpPr>
          <p:spPr>
            <a:xfrm>
              <a:off x="4390840" y="620788"/>
              <a:ext cx="1509764" cy="524953"/>
            </a:xfrm>
            <a:prstGeom prst="rect">
              <a:avLst/>
            </a:prstGeom>
            <a:noFill/>
          </p:spPr>
          <p:txBody>
            <a:bodyPr wrap="square" lIns="222053" tIns="177642" rIns="222053" bIns="177642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729"/>
                </a:spcAft>
              </a:pPr>
              <a:r>
                <a:rPr lang="pt-PT" sz="1100" dirty="0" smtClean="0"/>
                <a:t>TIMESTAMP</a:t>
              </a:r>
              <a:endParaRPr lang="en-US" sz="1100" dirty="0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373303" y="398182"/>
              <a:ext cx="699584" cy="608053"/>
            </a:xfrm>
            <a:prstGeom prst="rect">
              <a:avLst/>
            </a:prstGeom>
            <a:noFill/>
          </p:spPr>
          <p:txBody>
            <a:bodyPr wrap="square" lIns="222053" tIns="177642" rIns="222053" bIns="177642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729"/>
                </a:spcAft>
              </a:pPr>
              <a:r>
                <a:rPr lang="pt-PT" dirty="0" smtClean="0"/>
                <a:t>10</a:t>
              </a:r>
              <a:endParaRPr lang="en-US" dirty="0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231404" y="393181"/>
              <a:ext cx="699584" cy="608053"/>
            </a:xfrm>
            <a:prstGeom prst="rect">
              <a:avLst/>
            </a:prstGeom>
            <a:noFill/>
          </p:spPr>
          <p:txBody>
            <a:bodyPr wrap="square" lIns="222053" tIns="177642" rIns="222053" bIns="177642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729"/>
                </a:spcAft>
              </a:pPr>
              <a:r>
                <a:rPr lang="pt-PT" dirty="0" smtClean="0"/>
                <a:t>20</a:t>
              </a:r>
              <a:endParaRPr lang="en-US" dirty="0"/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2256998" y="2226090"/>
            <a:ext cx="1557685" cy="752560"/>
            <a:chOff x="4373303" y="393181"/>
            <a:chExt cx="1557685" cy="752560"/>
          </a:xfrm>
        </p:grpSpPr>
        <p:cxnSp>
          <p:nvCxnSpPr>
            <p:cNvPr id="84" name="Straight Arrow Connector 83"/>
            <p:cNvCxnSpPr/>
            <p:nvPr/>
          </p:nvCxnSpPr>
          <p:spPr>
            <a:xfrm>
              <a:off x="4881612" y="682112"/>
              <a:ext cx="56124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/>
          </p:nvSpPr>
          <p:spPr>
            <a:xfrm>
              <a:off x="4390840" y="620788"/>
              <a:ext cx="1509764" cy="524953"/>
            </a:xfrm>
            <a:prstGeom prst="rect">
              <a:avLst/>
            </a:prstGeom>
            <a:noFill/>
          </p:spPr>
          <p:txBody>
            <a:bodyPr wrap="square" lIns="222053" tIns="177642" rIns="222053" bIns="177642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729"/>
                </a:spcAft>
              </a:pPr>
              <a:r>
                <a:rPr lang="pt-PT" sz="1100" dirty="0" smtClean="0"/>
                <a:t>TIMESTAMP</a:t>
              </a:r>
              <a:endParaRPr lang="en-US" sz="1100" dirty="0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4373303" y="398182"/>
              <a:ext cx="699584" cy="608053"/>
            </a:xfrm>
            <a:prstGeom prst="rect">
              <a:avLst/>
            </a:prstGeom>
            <a:noFill/>
          </p:spPr>
          <p:txBody>
            <a:bodyPr wrap="square" lIns="222053" tIns="177642" rIns="222053" bIns="177642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729"/>
                </a:spcAft>
              </a:pPr>
              <a:r>
                <a:rPr lang="pt-PT" dirty="0" smtClean="0"/>
                <a:t>21</a:t>
              </a:r>
              <a:endParaRPr lang="en-US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231404" y="393181"/>
              <a:ext cx="699584" cy="608053"/>
            </a:xfrm>
            <a:prstGeom prst="rect">
              <a:avLst/>
            </a:prstGeom>
            <a:noFill/>
          </p:spPr>
          <p:txBody>
            <a:bodyPr wrap="square" lIns="222053" tIns="177642" rIns="222053" bIns="177642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729"/>
                </a:spcAft>
              </a:pPr>
              <a:r>
                <a:rPr lang="pt-PT" dirty="0" smtClean="0"/>
                <a:t>30</a:t>
              </a:r>
              <a:endParaRPr lang="en-US" dirty="0"/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6895877" y="2230498"/>
            <a:ext cx="1557685" cy="752560"/>
            <a:chOff x="4373303" y="393181"/>
            <a:chExt cx="1557685" cy="752560"/>
          </a:xfrm>
        </p:grpSpPr>
        <p:cxnSp>
          <p:nvCxnSpPr>
            <p:cNvPr id="89" name="Straight Arrow Connector 88"/>
            <p:cNvCxnSpPr/>
            <p:nvPr/>
          </p:nvCxnSpPr>
          <p:spPr>
            <a:xfrm>
              <a:off x="4881612" y="682112"/>
              <a:ext cx="56124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90" name="TextBox 89"/>
            <p:cNvSpPr txBox="1"/>
            <p:nvPr/>
          </p:nvSpPr>
          <p:spPr>
            <a:xfrm>
              <a:off x="4390840" y="620788"/>
              <a:ext cx="1509764" cy="524953"/>
            </a:xfrm>
            <a:prstGeom prst="rect">
              <a:avLst/>
            </a:prstGeom>
            <a:noFill/>
          </p:spPr>
          <p:txBody>
            <a:bodyPr wrap="square" lIns="222053" tIns="177642" rIns="222053" bIns="177642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729"/>
                </a:spcAft>
              </a:pPr>
              <a:r>
                <a:rPr lang="pt-PT" sz="1100" dirty="0" smtClean="0"/>
                <a:t>TIMESTAMP</a:t>
              </a:r>
              <a:endParaRPr lang="en-US" sz="1100" dirty="0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373303" y="398182"/>
              <a:ext cx="699584" cy="608053"/>
            </a:xfrm>
            <a:prstGeom prst="rect">
              <a:avLst/>
            </a:prstGeom>
            <a:noFill/>
          </p:spPr>
          <p:txBody>
            <a:bodyPr wrap="square" lIns="222053" tIns="177642" rIns="222053" bIns="177642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729"/>
                </a:spcAft>
              </a:pPr>
              <a:r>
                <a:rPr lang="pt-PT" dirty="0" smtClean="0"/>
                <a:t>21</a:t>
              </a:r>
              <a:endParaRPr lang="en-US" dirty="0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5231404" y="393181"/>
              <a:ext cx="699584" cy="608053"/>
            </a:xfrm>
            <a:prstGeom prst="rect">
              <a:avLst/>
            </a:prstGeom>
            <a:noFill/>
          </p:spPr>
          <p:txBody>
            <a:bodyPr wrap="square" lIns="222053" tIns="177642" rIns="222053" bIns="177642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729"/>
                </a:spcAft>
              </a:pPr>
              <a:r>
                <a:rPr lang="pt-PT" dirty="0" smtClean="0"/>
                <a:t>30</a:t>
              </a:r>
              <a:endParaRPr lang="en-US" dirty="0"/>
            </a:p>
          </p:txBody>
        </p:sp>
      </p:grpSp>
      <p:sp>
        <p:nvSpPr>
          <p:cNvPr id="93" name="TextBox 92"/>
          <p:cNvSpPr txBox="1"/>
          <p:nvPr/>
        </p:nvSpPr>
        <p:spPr>
          <a:xfrm>
            <a:off x="1817506" y="3353871"/>
            <a:ext cx="699584" cy="801952"/>
          </a:xfrm>
          <a:prstGeom prst="rect">
            <a:avLst/>
          </a:prstGeom>
          <a:noFill/>
        </p:spPr>
        <p:txBody>
          <a:bodyPr wrap="square" lIns="222053" tIns="177642" rIns="222053" bIns="177642" rtlCol="0">
            <a:spAutoFit/>
          </a:bodyPr>
          <a:lstStyle/>
          <a:p>
            <a:pPr algn="ctr">
              <a:lnSpc>
                <a:spcPct val="90000"/>
              </a:lnSpc>
              <a:spcAft>
                <a:spcPts val="729"/>
              </a:spcAft>
            </a:pPr>
            <a:r>
              <a:rPr lang="pt-PT" sz="3200" dirty="0" smtClean="0"/>
              <a:t>+</a:t>
            </a:r>
            <a:endParaRPr lang="en-US" sz="3200" dirty="0"/>
          </a:p>
        </p:txBody>
      </p:sp>
      <p:grpSp>
        <p:nvGrpSpPr>
          <p:cNvPr id="31" name="Group 30"/>
          <p:cNvGrpSpPr/>
          <p:nvPr/>
        </p:nvGrpSpPr>
        <p:grpSpPr>
          <a:xfrm>
            <a:off x="5326229" y="2882320"/>
            <a:ext cx="1321318" cy="2334644"/>
            <a:chOff x="5326229" y="2882320"/>
            <a:chExt cx="1321318" cy="2334644"/>
          </a:xfrm>
        </p:grpSpPr>
        <p:grpSp>
          <p:nvGrpSpPr>
            <p:cNvPr id="17" name="Group 16"/>
            <p:cNvGrpSpPr/>
            <p:nvPr/>
          </p:nvGrpSpPr>
          <p:grpSpPr>
            <a:xfrm>
              <a:off x="5327053" y="2885431"/>
              <a:ext cx="1316968" cy="2331533"/>
              <a:chOff x="5327053" y="2885431"/>
              <a:chExt cx="1316968" cy="2331533"/>
            </a:xfrm>
          </p:grpSpPr>
          <p:sp>
            <p:nvSpPr>
              <p:cNvPr id="46" name="Can 45"/>
              <p:cNvSpPr/>
              <p:nvPr/>
            </p:nvSpPr>
            <p:spPr>
              <a:xfrm>
                <a:off x="5327058" y="2885431"/>
                <a:ext cx="1316963" cy="1751181"/>
              </a:xfrm>
              <a:prstGeom prst="can">
                <a:avLst>
                  <a:gd name="adj" fmla="val 27055"/>
                </a:avLst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5572855" y="4636611"/>
                <a:ext cx="985385" cy="580353"/>
              </a:xfrm>
              <a:prstGeom prst="rect">
                <a:avLst/>
              </a:prstGeom>
              <a:noFill/>
            </p:spPr>
            <p:txBody>
              <a:bodyPr wrap="none" lIns="222053" tIns="177642" rIns="222053" bIns="177642" rtlCol="0">
                <a:spAutoFit/>
              </a:bodyPr>
              <a:lstStyle/>
              <a:p>
                <a:pPr algn="ctr">
                  <a:lnSpc>
                    <a:spcPct val="90000"/>
                  </a:lnSpc>
                  <a:spcAft>
                    <a:spcPts val="729"/>
                  </a:spcAft>
                </a:pPr>
                <a:r>
                  <a:rPr lang="en-US" sz="1600" b="1" dirty="0" smtClean="0"/>
                  <a:t>DATA</a:t>
                </a:r>
                <a:endParaRPr lang="en-US" sz="1600" b="1" dirty="0"/>
              </a:p>
            </p:txBody>
          </p:sp>
          <p:sp>
            <p:nvSpPr>
              <p:cNvPr id="50" name="Can 49"/>
              <p:cNvSpPr/>
              <p:nvPr/>
            </p:nvSpPr>
            <p:spPr>
              <a:xfrm>
                <a:off x="5327058" y="4198936"/>
                <a:ext cx="1316963" cy="442943"/>
              </a:xfrm>
              <a:prstGeom prst="can">
                <a:avLst>
                  <a:gd name="adj" fmla="val 50000"/>
                </a:avLst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51" name="Can 50"/>
              <p:cNvSpPr/>
              <p:nvPr/>
            </p:nvSpPr>
            <p:spPr>
              <a:xfrm>
                <a:off x="5327057" y="3986173"/>
                <a:ext cx="1316963" cy="442943"/>
              </a:xfrm>
              <a:prstGeom prst="can">
                <a:avLst>
                  <a:gd name="adj" fmla="val 50000"/>
                </a:avLst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52" name="Can 51"/>
              <p:cNvSpPr/>
              <p:nvPr/>
            </p:nvSpPr>
            <p:spPr>
              <a:xfrm>
                <a:off x="5327057" y="3774534"/>
                <a:ext cx="1316963" cy="442943"/>
              </a:xfrm>
              <a:prstGeom prst="can">
                <a:avLst>
                  <a:gd name="adj" fmla="val 50000"/>
                </a:avLst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53" name="Can 52"/>
              <p:cNvSpPr/>
              <p:nvPr/>
            </p:nvSpPr>
            <p:spPr>
              <a:xfrm>
                <a:off x="5327056" y="3561771"/>
                <a:ext cx="1316963" cy="442943"/>
              </a:xfrm>
              <a:prstGeom prst="can">
                <a:avLst>
                  <a:gd name="adj" fmla="val 50000"/>
                </a:avLst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54" name="Can 53"/>
              <p:cNvSpPr/>
              <p:nvPr/>
            </p:nvSpPr>
            <p:spPr>
              <a:xfrm>
                <a:off x="5327054" y="3349008"/>
                <a:ext cx="1316963" cy="442943"/>
              </a:xfrm>
              <a:prstGeom prst="can">
                <a:avLst>
                  <a:gd name="adj" fmla="val 50000"/>
                </a:avLst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55" name="Can 54"/>
              <p:cNvSpPr/>
              <p:nvPr/>
            </p:nvSpPr>
            <p:spPr>
              <a:xfrm>
                <a:off x="5327053" y="2896517"/>
                <a:ext cx="1316963" cy="727334"/>
              </a:xfrm>
              <a:prstGeom prst="can">
                <a:avLst>
                  <a:gd name="adj" fmla="val 50000"/>
                </a:avLst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</p:grpSp>
        <p:sp>
          <p:nvSpPr>
            <p:cNvPr id="95" name="Can 94"/>
            <p:cNvSpPr/>
            <p:nvPr/>
          </p:nvSpPr>
          <p:spPr>
            <a:xfrm>
              <a:off x="5330584" y="3559519"/>
              <a:ext cx="1316963" cy="727334"/>
            </a:xfrm>
            <a:prstGeom prst="can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96" name="Can 95"/>
            <p:cNvSpPr/>
            <p:nvPr/>
          </p:nvSpPr>
          <p:spPr>
            <a:xfrm>
              <a:off x="5326229" y="3201128"/>
              <a:ext cx="1316963" cy="727334"/>
            </a:xfrm>
            <a:prstGeom prst="can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97" name="Can 96"/>
            <p:cNvSpPr/>
            <p:nvPr/>
          </p:nvSpPr>
          <p:spPr>
            <a:xfrm>
              <a:off x="5330584" y="2882320"/>
              <a:ext cx="1316963" cy="727334"/>
            </a:xfrm>
            <a:prstGeom prst="can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</p:grpSp>
      <p:sp>
        <p:nvSpPr>
          <p:cNvPr id="30" name="&quot;No&quot; Symbol 29"/>
          <p:cNvSpPr/>
          <p:nvPr/>
        </p:nvSpPr>
        <p:spPr>
          <a:xfrm>
            <a:off x="5694840" y="2720091"/>
            <a:ext cx="2331133" cy="2216828"/>
          </a:xfrm>
          <a:prstGeom prst="noSmoking">
            <a:avLst>
              <a:gd name="adj" fmla="val 8536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70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1.85185E-6 L 0.33003 -0.00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72" y="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L -0.32969 0.0013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80" y="-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3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Checkpoint Files</a:t>
            </a:r>
          </a:p>
        </p:txBody>
      </p:sp>
      <p:sp>
        <p:nvSpPr>
          <p:cNvPr id="21" name="Content Placeholder 20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pt-PT" dirty="0" smtClean="0"/>
              <a:t>Merge Process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122555" y="2988503"/>
            <a:ext cx="2936757" cy="2336802"/>
            <a:chOff x="5110947" y="2915641"/>
            <a:chExt cx="2936757" cy="2336802"/>
          </a:xfrm>
        </p:grpSpPr>
        <p:sp>
          <p:nvSpPr>
            <p:cNvPr id="46" name="Can 45"/>
            <p:cNvSpPr/>
            <p:nvPr/>
          </p:nvSpPr>
          <p:spPr>
            <a:xfrm>
              <a:off x="5110947" y="2915642"/>
              <a:ext cx="1316963" cy="1751181"/>
            </a:xfrm>
            <a:prstGeom prst="can">
              <a:avLst>
                <a:gd name="adj" fmla="val 27055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47" name="Can 46"/>
            <p:cNvSpPr/>
            <p:nvPr/>
          </p:nvSpPr>
          <p:spPr>
            <a:xfrm>
              <a:off x="6730741" y="2915641"/>
              <a:ext cx="1316963" cy="1751181"/>
            </a:xfrm>
            <a:prstGeom prst="can">
              <a:avLst>
                <a:gd name="adj" fmla="val 27055"/>
              </a:avLst>
            </a:prstGeom>
            <a:solidFill>
              <a:schemeClr val="accent6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356744" y="4666822"/>
              <a:ext cx="985385" cy="580353"/>
            </a:xfrm>
            <a:prstGeom prst="rect">
              <a:avLst/>
            </a:prstGeom>
            <a:noFill/>
          </p:spPr>
          <p:txBody>
            <a:bodyPr wrap="none" lIns="222053" tIns="177642" rIns="222053" bIns="177642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729"/>
                </a:spcAft>
              </a:pPr>
              <a:r>
                <a:rPr lang="en-US" sz="1600" b="1" dirty="0" smtClean="0"/>
                <a:t>DATA</a:t>
              </a:r>
              <a:endParaRPr lang="en-US" sz="1600" b="1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915277" y="4672090"/>
              <a:ext cx="1099199" cy="580353"/>
            </a:xfrm>
            <a:prstGeom prst="rect">
              <a:avLst/>
            </a:prstGeom>
            <a:noFill/>
          </p:spPr>
          <p:txBody>
            <a:bodyPr wrap="none" lIns="222053" tIns="177642" rIns="222053" bIns="177642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729"/>
                </a:spcAft>
              </a:pPr>
              <a:r>
                <a:rPr lang="en-US" sz="1600" b="1" dirty="0" smtClean="0"/>
                <a:t>DELTA</a:t>
              </a:r>
              <a:endParaRPr lang="en-US" sz="1600" b="1" dirty="0"/>
            </a:p>
          </p:txBody>
        </p:sp>
      </p:grpSp>
      <p:cxnSp>
        <p:nvCxnSpPr>
          <p:cNvPr id="67" name="Straight Arrow Connector 66"/>
          <p:cNvCxnSpPr/>
          <p:nvPr/>
        </p:nvCxnSpPr>
        <p:spPr>
          <a:xfrm>
            <a:off x="2940987" y="2620040"/>
            <a:ext cx="326571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3762356" y="2558276"/>
            <a:ext cx="1509764" cy="524953"/>
          </a:xfrm>
          <a:prstGeom prst="rect">
            <a:avLst/>
          </a:prstGeom>
          <a:noFill/>
        </p:spPr>
        <p:txBody>
          <a:bodyPr wrap="square" lIns="222053" tIns="177642" rIns="222053" bIns="177642" rtlCol="0">
            <a:spAutoFit/>
          </a:bodyPr>
          <a:lstStyle/>
          <a:p>
            <a:pPr algn="ctr">
              <a:lnSpc>
                <a:spcPct val="90000"/>
              </a:lnSpc>
              <a:spcAft>
                <a:spcPts val="729"/>
              </a:spcAft>
            </a:pPr>
            <a:r>
              <a:rPr lang="pt-PT" sz="1100" dirty="0" smtClean="0"/>
              <a:t>TIMESTAMP</a:t>
            </a:r>
            <a:endParaRPr lang="en-US" sz="1100" dirty="0"/>
          </a:p>
        </p:txBody>
      </p:sp>
      <p:sp>
        <p:nvSpPr>
          <p:cNvPr id="69" name="TextBox 68"/>
          <p:cNvSpPr txBox="1"/>
          <p:nvPr/>
        </p:nvSpPr>
        <p:spPr>
          <a:xfrm>
            <a:off x="2432678" y="2336110"/>
            <a:ext cx="699584" cy="608053"/>
          </a:xfrm>
          <a:prstGeom prst="rect">
            <a:avLst/>
          </a:prstGeom>
          <a:noFill/>
        </p:spPr>
        <p:txBody>
          <a:bodyPr wrap="square" lIns="222053" tIns="177642" rIns="222053" bIns="177642" rtlCol="0">
            <a:spAutoFit/>
          </a:bodyPr>
          <a:lstStyle/>
          <a:p>
            <a:pPr algn="ctr">
              <a:lnSpc>
                <a:spcPct val="90000"/>
              </a:lnSpc>
              <a:spcAft>
                <a:spcPts val="729"/>
              </a:spcAft>
            </a:pPr>
            <a:r>
              <a:rPr lang="pt-PT" dirty="0" smtClean="0"/>
              <a:t>10</a:t>
            </a:r>
            <a:endParaRPr lang="en-US" dirty="0"/>
          </a:p>
        </p:txBody>
      </p:sp>
      <p:sp>
        <p:nvSpPr>
          <p:cNvPr id="70" name="TextBox 69"/>
          <p:cNvSpPr txBox="1"/>
          <p:nvPr/>
        </p:nvSpPr>
        <p:spPr>
          <a:xfrm>
            <a:off x="5998824" y="2340123"/>
            <a:ext cx="699584" cy="608053"/>
          </a:xfrm>
          <a:prstGeom prst="rect">
            <a:avLst/>
          </a:prstGeom>
          <a:noFill/>
        </p:spPr>
        <p:txBody>
          <a:bodyPr wrap="square" lIns="222053" tIns="177642" rIns="222053" bIns="177642" rtlCol="0">
            <a:spAutoFit/>
          </a:bodyPr>
          <a:lstStyle/>
          <a:p>
            <a:pPr algn="ctr">
              <a:lnSpc>
                <a:spcPct val="90000"/>
              </a:lnSpc>
              <a:spcAft>
                <a:spcPts val="729"/>
              </a:spcAft>
            </a:pPr>
            <a:r>
              <a:rPr lang="pt-PT" dirty="0" smtClean="0"/>
              <a:t>30</a:t>
            </a:r>
            <a:endParaRPr lang="en-US" dirty="0"/>
          </a:p>
        </p:txBody>
      </p:sp>
      <p:sp>
        <p:nvSpPr>
          <p:cNvPr id="10" name="Down Arrow 9"/>
          <p:cNvSpPr/>
          <p:nvPr/>
        </p:nvSpPr>
        <p:spPr>
          <a:xfrm>
            <a:off x="601253" y="3538416"/>
            <a:ext cx="487680" cy="769682"/>
          </a:xfrm>
          <a:prstGeom prst="down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924446" y="3393049"/>
            <a:ext cx="1762072" cy="891720"/>
          </a:xfrm>
          <a:prstGeom prst="rect">
            <a:avLst/>
          </a:prstGeom>
          <a:noFill/>
        </p:spPr>
        <p:txBody>
          <a:bodyPr wrap="none" lIns="222053" tIns="177642" rIns="222053" bIns="177642" rtlCol="0">
            <a:spAutoFit/>
          </a:bodyPr>
          <a:lstStyle/>
          <a:p>
            <a:pPr algn="ctr">
              <a:lnSpc>
                <a:spcPct val="90000"/>
              </a:lnSpc>
              <a:spcAft>
                <a:spcPts val="729"/>
              </a:spcAft>
            </a:pPr>
            <a:r>
              <a:rPr lang="pt-PT" sz="1600" b="1" dirty="0" smtClean="0"/>
              <a:t>REDUCES</a:t>
            </a:r>
          </a:p>
          <a:p>
            <a:pPr algn="ctr">
              <a:lnSpc>
                <a:spcPct val="90000"/>
              </a:lnSpc>
              <a:spcAft>
                <a:spcPts val="729"/>
              </a:spcAft>
            </a:pPr>
            <a:r>
              <a:rPr lang="pt-PT" sz="1600" b="1" dirty="0" smtClean="0"/>
              <a:t>USED SPACE</a:t>
            </a:r>
            <a:endParaRPr lang="en-US" sz="1600" b="1" dirty="0" smtClean="0"/>
          </a:p>
        </p:txBody>
      </p:sp>
      <p:sp>
        <p:nvSpPr>
          <p:cNvPr id="74" name="Down Arrow 73"/>
          <p:cNvSpPr/>
          <p:nvPr/>
        </p:nvSpPr>
        <p:spPr>
          <a:xfrm rot="10800000">
            <a:off x="6683622" y="3515265"/>
            <a:ext cx="487680" cy="769682"/>
          </a:xfrm>
          <a:prstGeom prst="downArrow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>
            <a:off x="7001329" y="3488156"/>
            <a:ext cx="1588563" cy="891720"/>
          </a:xfrm>
          <a:prstGeom prst="rect">
            <a:avLst/>
          </a:prstGeom>
          <a:noFill/>
        </p:spPr>
        <p:txBody>
          <a:bodyPr wrap="none" lIns="222053" tIns="177642" rIns="222053" bIns="177642" rtlCol="0">
            <a:spAutoFit/>
          </a:bodyPr>
          <a:lstStyle/>
          <a:p>
            <a:pPr algn="ctr">
              <a:lnSpc>
                <a:spcPct val="90000"/>
              </a:lnSpc>
              <a:spcAft>
                <a:spcPts val="729"/>
              </a:spcAft>
            </a:pPr>
            <a:r>
              <a:rPr lang="pt-PT" sz="1600" b="1" dirty="0" smtClean="0"/>
              <a:t>BETTER</a:t>
            </a:r>
          </a:p>
          <a:p>
            <a:pPr algn="ctr">
              <a:lnSpc>
                <a:spcPct val="90000"/>
              </a:lnSpc>
              <a:spcAft>
                <a:spcPts val="729"/>
              </a:spcAft>
            </a:pPr>
            <a:r>
              <a:rPr lang="pt-PT" sz="1600" b="1" dirty="0" smtClean="0"/>
              <a:t>RECOVERY</a:t>
            </a:r>
            <a:endParaRPr lang="en-US" sz="1600" b="1" dirty="0" smtClean="0"/>
          </a:p>
        </p:txBody>
      </p:sp>
      <p:sp>
        <p:nvSpPr>
          <p:cNvPr id="3" name="Down Arrow 2"/>
          <p:cNvSpPr/>
          <p:nvPr/>
        </p:nvSpPr>
        <p:spPr>
          <a:xfrm rot="1547348">
            <a:off x="5107016" y="1783979"/>
            <a:ext cx="378291" cy="776922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956850" y="1211059"/>
            <a:ext cx="2232098" cy="857352"/>
          </a:xfrm>
          <a:prstGeom prst="rect">
            <a:avLst/>
          </a:prstGeom>
          <a:noFill/>
        </p:spPr>
        <p:txBody>
          <a:bodyPr wrap="square" lIns="222053" tIns="177642" rIns="222053" bIns="177642" rtlCol="0">
            <a:spAutoFit/>
          </a:bodyPr>
          <a:lstStyle/>
          <a:p>
            <a:pPr algn="ctr">
              <a:lnSpc>
                <a:spcPct val="90000"/>
              </a:lnSpc>
              <a:spcAft>
                <a:spcPts val="729"/>
              </a:spcAft>
            </a:pPr>
            <a:r>
              <a:rPr lang="pt-PT" dirty="0" smtClean="0"/>
              <a:t>New files with the valid data.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42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3" grpId="0"/>
      <p:bldP spid="74" grpId="0" animBg="1"/>
      <p:bldP spid="7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Checkpoint Files</a:t>
            </a:r>
          </a:p>
        </p:txBody>
      </p:sp>
      <p:sp>
        <p:nvSpPr>
          <p:cNvPr id="21" name="Content Placeholder 20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pt-PT" dirty="0" smtClean="0"/>
              <a:t>Merge Process</a:t>
            </a:r>
          </a:p>
          <a:p>
            <a:pPr lvl="1">
              <a:lnSpc>
                <a:spcPct val="120000"/>
              </a:lnSpc>
            </a:pPr>
            <a:r>
              <a:rPr lang="pt-PT" dirty="0" smtClean="0"/>
              <a:t>The old files will remain in the disk</a:t>
            </a:r>
          </a:p>
          <a:p>
            <a:pPr lvl="1">
              <a:lnSpc>
                <a:spcPct val="120000"/>
              </a:lnSpc>
            </a:pPr>
            <a:r>
              <a:rPr lang="pt-PT" dirty="0" smtClean="0"/>
              <a:t>Garbage Collector is responsible to remove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39214" y="3811727"/>
            <a:ext cx="2945471" cy="2339912"/>
            <a:chOff x="874222" y="2898334"/>
            <a:chExt cx="2945471" cy="2339912"/>
          </a:xfrm>
        </p:grpSpPr>
        <p:sp>
          <p:nvSpPr>
            <p:cNvPr id="4" name="Can 3"/>
            <p:cNvSpPr/>
            <p:nvPr/>
          </p:nvSpPr>
          <p:spPr>
            <a:xfrm>
              <a:off x="874227" y="2901445"/>
              <a:ext cx="1316963" cy="1751181"/>
            </a:xfrm>
            <a:prstGeom prst="can">
              <a:avLst>
                <a:gd name="adj" fmla="val 27055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5" name="Can 4"/>
            <p:cNvSpPr/>
            <p:nvPr/>
          </p:nvSpPr>
          <p:spPr>
            <a:xfrm>
              <a:off x="2494021" y="2901444"/>
              <a:ext cx="1316963" cy="1751181"/>
            </a:xfrm>
            <a:prstGeom prst="can">
              <a:avLst>
                <a:gd name="adj" fmla="val 27055"/>
              </a:avLst>
            </a:prstGeom>
            <a:solidFill>
              <a:schemeClr val="accent6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120024" y="4652625"/>
              <a:ext cx="985385" cy="580353"/>
            </a:xfrm>
            <a:prstGeom prst="rect">
              <a:avLst/>
            </a:prstGeom>
            <a:noFill/>
          </p:spPr>
          <p:txBody>
            <a:bodyPr wrap="none" lIns="222053" tIns="177642" rIns="222053" bIns="177642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729"/>
                </a:spcAft>
              </a:pPr>
              <a:r>
                <a:rPr lang="en-US" sz="1600" b="1" dirty="0" smtClean="0"/>
                <a:t>DATA</a:t>
              </a:r>
              <a:endParaRPr lang="en-US" sz="1600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678557" y="4657893"/>
              <a:ext cx="1099199" cy="580353"/>
            </a:xfrm>
            <a:prstGeom prst="rect">
              <a:avLst/>
            </a:prstGeom>
            <a:noFill/>
          </p:spPr>
          <p:txBody>
            <a:bodyPr wrap="none" lIns="222053" tIns="177642" rIns="222053" bIns="177642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729"/>
                </a:spcAft>
              </a:pPr>
              <a:r>
                <a:rPr lang="en-US" sz="1600" b="1" dirty="0" smtClean="0"/>
                <a:t>DELTA</a:t>
              </a:r>
              <a:endParaRPr lang="en-US" sz="1600" b="1" dirty="0"/>
            </a:p>
          </p:txBody>
        </p:sp>
        <p:sp>
          <p:nvSpPr>
            <p:cNvPr id="9" name="Can 8"/>
            <p:cNvSpPr/>
            <p:nvPr/>
          </p:nvSpPr>
          <p:spPr>
            <a:xfrm>
              <a:off x="874227" y="4214950"/>
              <a:ext cx="1316963" cy="442943"/>
            </a:xfrm>
            <a:prstGeom prst="can">
              <a:avLst>
                <a:gd name="adj" fmla="val 5000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2" name="Can 11"/>
            <p:cNvSpPr/>
            <p:nvPr/>
          </p:nvSpPr>
          <p:spPr>
            <a:xfrm>
              <a:off x="874226" y="4002187"/>
              <a:ext cx="1316963" cy="442943"/>
            </a:xfrm>
            <a:prstGeom prst="can">
              <a:avLst>
                <a:gd name="adj" fmla="val 5000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3" name="Can 12"/>
            <p:cNvSpPr/>
            <p:nvPr/>
          </p:nvSpPr>
          <p:spPr>
            <a:xfrm>
              <a:off x="874226" y="3790548"/>
              <a:ext cx="1316963" cy="442943"/>
            </a:xfrm>
            <a:prstGeom prst="can">
              <a:avLst>
                <a:gd name="adj" fmla="val 5000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4" name="Can 13"/>
            <p:cNvSpPr/>
            <p:nvPr/>
          </p:nvSpPr>
          <p:spPr>
            <a:xfrm>
              <a:off x="874225" y="3577785"/>
              <a:ext cx="1316963" cy="442943"/>
            </a:xfrm>
            <a:prstGeom prst="can">
              <a:avLst>
                <a:gd name="adj" fmla="val 5000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5" name="Can 14"/>
            <p:cNvSpPr/>
            <p:nvPr/>
          </p:nvSpPr>
          <p:spPr>
            <a:xfrm>
              <a:off x="874223" y="3365022"/>
              <a:ext cx="1316963" cy="442943"/>
            </a:xfrm>
            <a:prstGeom prst="can">
              <a:avLst>
                <a:gd name="adj" fmla="val 5000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6" name="Can 15"/>
            <p:cNvSpPr/>
            <p:nvPr/>
          </p:nvSpPr>
          <p:spPr>
            <a:xfrm>
              <a:off x="874222" y="2912531"/>
              <a:ext cx="1316963" cy="727334"/>
            </a:xfrm>
            <a:prstGeom prst="can">
              <a:avLst>
                <a:gd name="adj" fmla="val 5000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8" name="Can 17"/>
            <p:cNvSpPr/>
            <p:nvPr/>
          </p:nvSpPr>
          <p:spPr>
            <a:xfrm>
              <a:off x="2502730" y="4224849"/>
              <a:ext cx="1316963" cy="442943"/>
            </a:xfrm>
            <a:prstGeom prst="can">
              <a:avLst>
                <a:gd name="adj" fmla="val 50000"/>
              </a:avLst>
            </a:prstGeom>
            <a:solidFill>
              <a:srgbClr val="5C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9" name="Can 18"/>
            <p:cNvSpPr/>
            <p:nvPr/>
          </p:nvSpPr>
          <p:spPr>
            <a:xfrm>
              <a:off x="2502730" y="4020728"/>
              <a:ext cx="1316963" cy="442943"/>
            </a:xfrm>
            <a:prstGeom prst="can">
              <a:avLst>
                <a:gd name="adj" fmla="val 50000"/>
              </a:avLst>
            </a:prstGeom>
            <a:solidFill>
              <a:srgbClr val="5C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20" name="Can 19"/>
            <p:cNvSpPr/>
            <p:nvPr/>
          </p:nvSpPr>
          <p:spPr>
            <a:xfrm>
              <a:off x="2498375" y="3807966"/>
              <a:ext cx="1316963" cy="442943"/>
            </a:xfrm>
            <a:prstGeom prst="can">
              <a:avLst>
                <a:gd name="adj" fmla="val 50000"/>
              </a:avLst>
            </a:prstGeom>
            <a:solidFill>
              <a:srgbClr val="5C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22" name="Can 21"/>
            <p:cNvSpPr/>
            <p:nvPr/>
          </p:nvSpPr>
          <p:spPr>
            <a:xfrm>
              <a:off x="2498375" y="3595136"/>
              <a:ext cx="1316963" cy="442943"/>
            </a:xfrm>
            <a:prstGeom prst="can">
              <a:avLst>
                <a:gd name="adj" fmla="val 50000"/>
              </a:avLst>
            </a:prstGeom>
            <a:solidFill>
              <a:srgbClr val="5C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23" name="Can 22"/>
            <p:cNvSpPr/>
            <p:nvPr/>
          </p:nvSpPr>
          <p:spPr>
            <a:xfrm>
              <a:off x="2494020" y="3382373"/>
              <a:ext cx="1316963" cy="442943"/>
            </a:xfrm>
            <a:prstGeom prst="can">
              <a:avLst>
                <a:gd name="adj" fmla="val 50000"/>
              </a:avLst>
            </a:prstGeom>
            <a:solidFill>
              <a:srgbClr val="5C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41" name="Can 40"/>
            <p:cNvSpPr/>
            <p:nvPr/>
          </p:nvSpPr>
          <p:spPr>
            <a:xfrm>
              <a:off x="877753" y="2898334"/>
              <a:ext cx="1316963" cy="727334"/>
            </a:xfrm>
            <a:prstGeom prst="can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</p:grpSp>
      <p:cxnSp>
        <p:nvCxnSpPr>
          <p:cNvPr id="63" name="Straight Arrow Connector 62"/>
          <p:cNvCxnSpPr/>
          <p:nvPr/>
        </p:nvCxnSpPr>
        <p:spPr>
          <a:xfrm>
            <a:off x="639227" y="3448761"/>
            <a:ext cx="326571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1460596" y="3386997"/>
            <a:ext cx="1509764" cy="524953"/>
          </a:xfrm>
          <a:prstGeom prst="rect">
            <a:avLst/>
          </a:prstGeom>
          <a:noFill/>
        </p:spPr>
        <p:txBody>
          <a:bodyPr wrap="square" lIns="222053" tIns="177642" rIns="222053" bIns="177642" rtlCol="0">
            <a:spAutoFit/>
          </a:bodyPr>
          <a:lstStyle/>
          <a:p>
            <a:pPr algn="ctr">
              <a:lnSpc>
                <a:spcPct val="90000"/>
              </a:lnSpc>
              <a:spcAft>
                <a:spcPts val="729"/>
              </a:spcAft>
            </a:pPr>
            <a:r>
              <a:rPr lang="pt-PT" sz="1100" dirty="0" smtClean="0"/>
              <a:t>TIMESTAMP</a:t>
            </a:r>
            <a:endParaRPr lang="en-US" sz="1100" dirty="0"/>
          </a:p>
        </p:txBody>
      </p:sp>
      <p:sp>
        <p:nvSpPr>
          <p:cNvPr id="65" name="TextBox 64"/>
          <p:cNvSpPr txBox="1"/>
          <p:nvPr/>
        </p:nvSpPr>
        <p:spPr>
          <a:xfrm>
            <a:off x="130918" y="3164831"/>
            <a:ext cx="699584" cy="608053"/>
          </a:xfrm>
          <a:prstGeom prst="rect">
            <a:avLst/>
          </a:prstGeom>
          <a:noFill/>
        </p:spPr>
        <p:txBody>
          <a:bodyPr wrap="square" lIns="222053" tIns="177642" rIns="222053" bIns="177642" rtlCol="0">
            <a:spAutoFit/>
          </a:bodyPr>
          <a:lstStyle/>
          <a:p>
            <a:pPr algn="ctr">
              <a:lnSpc>
                <a:spcPct val="90000"/>
              </a:lnSpc>
              <a:spcAft>
                <a:spcPts val="729"/>
              </a:spcAft>
            </a:pPr>
            <a:r>
              <a:rPr lang="pt-PT" dirty="0" smtClean="0"/>
              <a:t>10</a:t>
            </a:r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3697064" y="3168844"/>
            <a:ext cx="699584" cy="608053"/>
          </a:xfrm>
          <a:prstGeom prst="rect">
            <a:avLst/>
          </a:prstGeom>
          <a:noFill/>
        </p:spPr>
        <p:txBody>
          <a:bodyPr wrap="square" lIns="222053" tIns="177642" rIns="222053" bIns="177642" rtlCol="0">
            <a:spAutoFit/>
          </a:bodyPr>
          <a:lstStyle/>
          <a:p>
            <a:pPr algn="ctr">
              <a:lnSpc>
                <a:spcPct val="90000"/>
              </a:lnSpc>
              <a:spcAft>
                <a:spcPts val="729"/>
              </a:spcAft>
            </a:pPr>
            <a:r>
              <a:rPr lang="pt-PT" dirty="0" smtClean="0"/>
              <a:t>20</a:t>
            </a:r>
            <a:endParaRPr lang="en-US" dirty="0"/>
          </a:p>
        </p:txBody>
      </p:sp>
      <p:cxnSp>
        <p:nvCxnSpPr>
          <p:cNvPr id="67" name="Straight Arrow Connector 66"/>
          <p:cNvCxnSpPr/>
          <p:nvPr/>
        </p:nvCxnSpPr>
        <p:spPr>
          <a:xfrm>
            <a:off x="5194841" y="3441511"/>
            <a:ext cx="326571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6016210" y="3379747"/>
            <a:ext cx="1509764" cy="524953"/>
          </a:xfrm>
          <a:prstGeom prst="rect">
            <a:avLst/>
          </a:prstGeom>
          <a:noFill/>
        </p:spPr>
        <p:txBody>
          <a:bodyPr wrap="square" lIns="222053" tIns="177642" rIns="222053" bIns="177642" rtlCol="0">
            <a:spAutoFit/>
          </a:bodyPr>
          <a:lstStyle/>
          <a:p>
            <a:pPr algn="ctr">
              <a:lnSpc>
                <a:spcPct val="90000"/>
              </a:lnSpc>
              <a:spcAft>
                <a:spcPts val="729"/>
              </a:spcAft>
            </a:pPr>
            <a:r>
              <a:rPr lang="pt-PT" sz="1100" dirty="0" smtClean="0"/>
              <a:t>TIMESTAMP</a:t>
            </a:r>
            <a:endParaRPr lang="en-US" sz="1100" dirty="0"/>
          </a:p>
        </p:txBody>
      </p:sp>
      <p:sp>
        <p:nvSpPr>
          <p:cNvPr id="69" name="TextBox 68"/>
          <p:cNvSpPr txBox="1"/>
          <p:nvPr/>
        </p:nvSpPr>
        <p:spPr>
          <a:xfrm>
            <a:off x="4686532" y="3157581"/>
            <a:ext cx="699584" cy="608053"/>
          </a:xfrm>
          <a:prstGeom prst="rect">
            <a:avLst/>
          </a:prstGeom>
          <a:noFill/>
        </p:spPr>
        <p:txBody>
          <a:bodyPr wrap="square" lIns="222053" tIns="177642" rIns="222053" bIns="177642" rtlCol="0">
            <a:spAutoFit/>
          </a:bodyPr>
          <a:lstStyle/>
          <a:p>
            <a:pPr algn="ctr">
              <a:lnSpc>
                <a:spcPct val="90000"/>
              </a:lnSpc>
              <a:spcAft>
                <a:spcPts val="729"/>
              </a:spcAft>
            </a:pPr>
            <a:r>
              <a:rPr lang="pt-PT" dirty="0" smtClean="0"/>
              <a:t>21</a:t>
            </a:r>
            <a:endParaRPr lang="en-US" dirty="0"/>
          </a:p>
        </p:txBody>
      </p:sp>
      <p:sp>
        <p:nvSpPr>
          <p:cNvPr id="70" name="TextBox 69"/>
          <p:cNvSpPr txBox="1"/>
          <p:nvPr/>
        </p:nvSpPr>
        <p:spPr>
          <a:xfrm>
            <a:off x="8252678" y="3161594"/>
            <a:ext cx="699584" cy="608053"/>
          </a:xfrm>
          <a:prstGeom prst="rect">
            <a:avLst/>
          </a:prstGeom>
          <a:noFill/>
        </p:spPr>
        <p:txBody>
          <a:bodyPr wrap="square" lIns="222053" tIns="177642" rIns="222053" bIns="177642" rtlCol="0">
            <a:spAutoFit/>
          </a:bodyPr>
          <a:lstStyle/>
          <a:p>
            <a:pPr algn="ctr">
              <a:lnSpc>
                <a:spcPct val="90000"/>
              </a:lnSpc>
              <a:spcAft>
                <a:spcPts val="729"/>
              </a:spcAft>
            </a:pPr>
            <a:r>
              <a:rPr lang="pt-PT" dirty="0" smtClean="0"/>
              <a:t>30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5375580" y="3806864"/>
            <a:ext cx="2946295" cy="2339912"/>
            <a:chOff x="5326229" y="2882320"/>
            <a:chExt cx="2946295" cy="2339912"/>
          </a:xfrm>
        </p:grpSpPr>
        <p:grpSp>
          <p:nvGrpSpPr>
            <p:cNvPr id="8" name="Group 7"/>
            <p:cNvGrpSpPr/>
            <p:nvPr/>
          </p:nvGrpSpPr>
          <p:grpSpPr>
            <a:xfrm>
              <a:off x="5327053" y="2885430"/>
              <a:ext cx="2945471" cy="2336802"/>
              <a:chOff x="5110942" y="2915641"/>
              <a:chExt cx="2945471" cy="2336802"/>
            </a:xfrm>
          </p:grpSpPr>
          <p:sp>
            <p:nvSpPr>
              <p:cNvPr id="46" name="Can 45"/>
              <p:cNvSpPr/>
              <p:nvPr/>
            </p:nvSpPr>
            <p:spPr>
              <a:xfrm>
                <a:off x="5110947" y="2915642"/>
                <a:ext cx="1316963" cy="1751181"/>
              </a:xfrm>
              <a:prstGeom prst="can">
                <a:avLst>
                  <a:gd name="adj" fmla="val 27055"/>
                </a:avLst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47" name="Can 46"/>
              <p:cNvSpPr/>
              <p:nvPr/>
            </p:nvSpPr>
            <p:spPr>
              <a:xfrm>
                <a:off x="6730741" y="2915641"/>
                <a:ext cx="1316963" cy="1751181"/>
              </a:xfrm>
              <a:prstGeom prst="can">
                <a:avLst>
                  <a:gd name="adj" fmla="val 27055"/>
                </a:avLst>
              </a:prstGeom>
              <a:solidFill>
                <a:schemeClr val="accent6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5356744" y="4666822"/>
                <a:ext cx="985385" cy="580353"/>
              </a:xfrm>
              <a:prstGeom prst="rect">
                <a:avLst/>
              </a:prstGeom>
              <a:noFill/>
            </p:spPr>
            <p:txBody>
              <a:bodyPr wrap="none" lIns="222053" tIns="177642" rIns="222053" bIns="177642" rtlCol="0">
                <a:spAutoFit/>
              </a:bodyPr>
              <a:lstStyle/>
              <a:p>
                <a:pPr algn="ctr">
                  <a:lnSpc>
                    <a:spcPct val="90000"/>
                  </a:lnSpc>
                  <a:spcAft>
                    <a:spcPts val="729"/>
                  </a:spcAft>
                </a:pPr>
                <a:r>
                  <a:rPr lang="en-US" sz="1600" b="1" dirty="0" smtClean="0"/>
                  <a:t>DATA</a:t>
                </a:r>
                <a:endParaRPr lang="en-US" sz="1600" b="1" dirty="0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6915277" y="4672090"/>
                <a:ext cx="1099199" cy="580353"/>
              </a:xfrm>
              <a:prstGeom prst="rect">
                <a:avLst/>
              </a:prstGeom>
              <a:noFill/>
            </p:spPr>
            <p:txBody>
              <a:bodyPr wrap="none" lIns="222053" tIns="177642" rIns="222053" bIns="177642" rtlCol="0">
                <a:spAutoFit/>
              </a:bodyPr>
              <a:lstStyle/>
              <a:p>
                <a:pPr algn="ctr">
                  <a:lnSpc>
                    <a:spcPct val="90000"/>
                  </a:lnSpc>
                  <a:spcAft>
                    <a:spcPts val="729"/>
                  </a:spcAft>
                </a:pPr>
                <a:r>
                  <a:rPr lang="en-US" sz="1600" b="1" dirty="0" smtClean="0"/>
                  <a:t>DELTA</a:t>
                </a:r>
                <a:endParaRPr lang="en-US" sz="1600" b="1" dirty="0"/>
              </a:p>
            </p:txBody>
          </p:sp>
          <p:sp>
            <p:nvSpPr>
              <p:cNvPr id="50" name="Can 49"/>
              <p:cNvSpPr/>
              <p:nvPr/>
            </p:nvSpPr>
            <p:spPr>
              <a:xfrm>
                <a:off x="5110947" y="4229147"/>
                <a:ext cx="1316963" cy="442943"/>
              </a:xfrm>
              <a:prstGeom prst="can">
                <a:avLst>
                  <a:gd name="adj" fmla="val 50000"/>
                </a:avLst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51" name="Can 50"/>
              <p:cNvSpPr/>
              <p:nvPr/>
            </p:nvSpPr>
            <p:spPr>
              <a:xfrm>
                <a:off x="5110946" y="4016384"/>
                <a:ext cx="1316963" cy="442943"/>
              </a:xfrm>
              <a:prstGeom prst="can">
                <a:avLst>
                  <a:gd name="adj" fmla="val 50000"/>
                </a:avLst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52" name="Can 51"/>
              <p:cNvSpPr/>
              <p:nvPr/>
            </p:nvSpPr>
            <p:spPr>
              <a:xfrm>
                <a:off x="5110946" y="3804745"/>
                <a:ext cx="1316963" cy="442943"/>
              </a:xfrm>
              <a:prstGeom prst="can">
                <a:avLst>
                  <a:gd name="adj" fmla="val 50000"/>
                </a:avLst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53" name="Can 52"/>
              <p:cNvSpPr/>
              <p:nvPr/>
            </p:nvSpPr>
            <p:spPr>
              <a:xfrm>
                <a:off x="5110945" y="3591982"/>
                <a:ext cx="1316963" cy="442943"/>
              </a:xfrm>
              <a:prstGeom prst="can">
                <a:avLst>
                  <a:gd name="adj" fmla="val 50000"/>
                </a:avLst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54" name="Can 53"/>
              <p:cNvSpPr/>
              <p:nvPr/>
            </p:nvSpPr>
            <p:spPr>
              <a:xfrm>
                <a:off x="5110943" y="3379219"/>
                <a:ext cx="1316963" cy="442943"/>
              </a:xfrm>
              <a:prstGeom prst="can">
                <a:avLst>
                  <a:gd name="adj" fmla="val 50000"/>
                </a:avLst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55" name="Can 54"/>
              <p:cNvSpPr/>
              <p:nvPr/>
            </p:nvSpPr>
            <p:spPr>
              <a:xfrm>
                <a:off x="5110942" y="2926728"/>
                <a:ext cx="1316963" cy="727334"/>
              </a:xfrm>
              <a:prstGeom prst="can">
                <a:avLst>
                  <a:gd name="adj" fmla="val 50000"/>
                </a:avLst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56" name="Can 55"/>
              <p:cNvSpPr/>
              <p:nvPr/>
            </p:nvSpPr>
            <p:spPr>
              <a:xfrm>
                <a:off x="6739450" y="4239046"/>
                <a:ext cx="1316963" cy="442943"/>
              </a:xfrm>
              <a:prstGeom prst="can">
                <a:avLst>
                  <a:gd name="adj" fmla="val 50000"/>
                </a:avLst>
              </a:prstGeom>
              <a:solidFill>
                <a:srgbClr val="5C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57" name="Can 56"/>
              <p:cNvSpPr/>
              <p:nvPr/>
            </p:nvSpPr>
            <p:spPr>
              <a:xfrm>
                <a:off x="6739450" y="4034925"/>
                <a:ext cx="1316963" cy="442943"/>
              </a:xfrm>
              <a:prstGeom prst="can">
                <a:avLst>
                  <a:gd name="adj" fmla="val 50000"/>
                </a:avLst>
              </a:prstGeom>
              <a:solidFill>
                <a:srgbClr val="5C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58" name="Can 57"/>
              <p:cNvSpPr/>
              <p:nvPr/>
            </p:nvSpPr>
            <p:spPr>
              <a:xfrm>
                <a:off x="6735095" y="3822163"/>
                <a:ext cx="1316963" cy="442943"/>
              </a:xfrm>
              <a:prstGeom prst="can">
                <a:avLst>
                  <a:gd name="adj" fmla="val 50000"/>
                </a:avLst>
              </a:prstGeom>
              <a:solidFill>
                <a:srgbClr val="5C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59" name="Can 58"/>
              <p:cNvSpPr/>
              <p:nvPr/>
            </p:nvSpPr>
            <p:spPr>
              <a:xfrm>
                <a:off x="6735095" y="3609333"/>
                <a:ext cx="1316963" cy="442943"/>
              </a:xfrm>
              <a:prstGeom prst="can">
                <a:avLst>
                  <a:gd name="adj" fmla="val 50000"/>
                </a:avLst>
              </a:prstGeom>
              <a:solidFill>
                <a:srgbClr val="5C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</p:grpSp>
        <p:sp>
          <p:nvSpPr>
            <p:cNvPr id="71" name="Can 70"/>
            <p:cNvSpPr/>
            <p:nvPr/>
          </p:nvSpPr>
          <p:spPr>
            <a:xfrm>
              <a:off x="5330584" y="3559519"/>
              <a:ext cx="1316963" cy="727334"/>
            </a:xfrm>
            <a:prstGeom prst="can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72" name="Can 71"/>
            <p:cNvSpPr/>
            <p:nvPr/>
          </p:nvSpPr>
          <p:spPr>
            <a:xfrm>
              <a:off x="5326229" y="3201128"/>
              <a:ext cx="1316963" cy="727334"/>
            </a:xfrm>
            <a:prstGeom prst="can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73" name="Can 72"/>
            <p:cNvSpPr/>
            <p:nvPr/>
          </p:nvSpPr>
          <p:spPr>
            <a:xfrm>
              <a:off x="5330584" y="2882320"/>
              <a:ext cx="1316963" cy="727334"/>
            </a:xfrm>
            <a:prstGeom prst="can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0985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Checkpoint Files Garbage Collection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SQL Server 2014</a:t>
            </a:r>
          </a:p>
          <a:p>
            <a:pPr marL="800073" lvl="1" indent="-457200"/>
            <a:r>
              <a:rPr lang="en-US" dirty="0"/>
              <a:t>The Garbage Collector </a:t>
            </a:r>
            <a:r>
              <a:rPr lang="pt-PT" dirty="0"/>
              <a:t>from Filestream is not efficient for this case</a:t>
            </a:r>
            <a:r>
              <a:rPr lang="pt-PT" dirty="0" smtClean="0"/>
              <a:t>.</a:t>
            </a:r>
          </a:p>
          <a:p>
            <a:pPr marL="800073" lvl="1" indent="-457200"/>
            <a:endParaRPr lang="en-US" dirty="0"/>
          </a:p>
          <a:p>
            <a:r>
              <a:rPr lang="en-US" b="1" dirty="0"/>
              <a:t>SQL Server </a:t>
            </a:r>
            <a:r>
              <a:rPr lang="en-US" b="1" dirty="0" smtClean="0"/>
              <a:t>2016</a:t>
            </a:r>
            <a:endParaRPr lang="en-US" b="1" dirty="0"/>
          </a:p>
          <a:p>
            <a:pPr lvl="1"/>
            <a:r>
              <a:rPr lang="en-US" dirty="0"/>
              <a:t>Storage management is decoupled from </a:t>
            </a:r>
            <a:r>
              <a:rPr lang="en-US" dirty="0" err="1"/>
              <a:t>FileStream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Unused file(s) can be re-used immediately after they are de-referenced from transaction </a:t>
            </a:r>
            <a:r>
              <a:rPr lang="en-US" dirty="0" smtClean="0"/>
              <a:t>log.</a:t>
            </a:r>
            <a:endParaRPr lang="en-US" sz="3200" dirty="0"/>
          </a:p>
        </p:txBody>
      </p:sp>
      <p:pic>
        <p:nvPicPr>
          <p:cNvPr id="19458" name="Picture 2" descr="http://blogs.law.harvard.edu/clinicalprobono/files/2015/03/whats_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245" y="3863181"/>
            <a:ext cx="980168" cy="98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15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Security (TDE)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SQL Server 2014</a:t>
            </a:r>
          </a:p>
          <a:p>
            <a:pPr marL="800073" lvl="1" indent="-457200"/>
            <a:r>
              <a:rPr lang="en-US" dirty="0"/>
              <a:t>No support for TDE.</a:t>
            </a:r>
          </a:p>
          <a:p>
            <a:pPr marL="800073" lvl="1" indent="-457200"/>
            <a:r>
              <a:rPr lang="pt-PT" dirty="0"/>
              <a:t>You choose: Performance OR Security?</a:t>
            </a:r>
            <a:endParaRPr lang="en-US" dirty="0"/>
          </a:p>
          <a:p>
            <a:pPr marL="342873" lvl="1" indent="0">
              <a:buNone/>
            </a:pPr>
            <a:endParaRPr lang="en-US" sz="3200" dirty="0"/>
          </a:p>
          <a:p>
            <a:r>
              <a:rPr lang="en-US" b="1" dirty="0" smtClean="0"/>
              <a:t>SQL </a:t>
            </a:r>
            <a:r>
              <a:rPr lang="en-US" b="1" dirty="0"/>
              <a:t>Server 2016</a:t>
            </a:r>
          </a:p>
          <a:p>
            <a:pPr lvl="1"/>
            <a:r>
              <a:rPr lang="pt-PT" dirty="0" smtClean="0"/>
              <a:t>Supports Transparent Data Encryption.</a:t>
            </a:r>
          </a:p>
          <a:p>
            <a:pPr lvl="1"/>
            <a:r>
              <a:rPr lang="pt-PT" dirty="0" smtClean="0"/>
              <a:t>Now you have Performance AND Security </a:t>
            </a:r>
            <a:r>
              <a:rPr lang="pt-PT" dirty="0" smtClean="0">
                <a:sym typeface="Wingdings" panose="05000000000000000000" pitchFamily="2" charset="2"/>
              </a:rPr>
              <a:t></a:t>
            </a:r>
            <a:endParaRPr lang="en-US" dirty="0"/>
          </a:p>
          <a:p>
            <a:pPr marL="342873" lvl="1" indent="0">
              <a:buNone/>
            </a:pPr>
            <a:endParaRPr lang="en-US" dirty="0"/>
          </a:p>
        </p:txBody>
      </p:sp>
      <p:pic>
        <p:nvPicPr>
          <p:cNvPr id="4" name="Picture 2" descr="http://blogs.law.harvard.edu/clinicalprobono/files/2015/03/whats_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339" y="3370622"/>
            <a:ext cx="980168" cy="98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80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Storage Scaling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SQL Server 2014</a:t>
            </a:r>
          </a:p>
          <a:p>
            <a:pPr marL="800073" lvl="1" indent="-457200"/>
            <a:r>
              <a:rPr lang="pt-PT" dirty="0"/>
              <a:t>Limited scaling: up to </a:t>
            </a:r>
            <a:r>
              <a:rPr lang="pt-PT" b="1" dirty="0"/>
              <a:t>2 </a:t>
            </a:r>
            <a:r>
              <a:rPr lang="pt-PT" b="1" dirty="0" smtClean="0"/>
              <a:t>socket / 64 </a:t>
            </a:r>
            <a:r>
              <a:rPr lang="pt-PT" b="1" dirty="0"/>
              <a:t>cores</a:t>
            </a:r>
            <a:r>
              <a:rPr lang="pt-PT" dirty="0" smtClean="0"/>
              <a:t>.</a:t>
            </a:r>
          </a:p>
          <a:p>
            <a:pPr marL="800073" lvl="1" indent="-457200"/>
            <a:r>
              <a:rPr lang="pt-PT" dirty="0"/>
              <a:t>The </a:t>
            </a:r>
            <a:r>
              <a:rPr lang="pt-PT" dirty="0" smtClean="0"/>
              <a:t>more cores, the more log records are created.</a:t>
            </a:r>
          </a:p>
          <a:p>
            <a:pPr marL="800073" lvl="1" indent="-457200"/>
            <a:r>
              <a:rPr lang="pt-PT" dirty="0" smtClean="0"/>
              <a:t>There’s only one “Offline Checkpoint” thread.</a:t>
            </a:r>
          </a:p>
          <a:p>
            <a:pPr marL="800073" lvl="1" indent="-457200"/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382375" y="4258486"/>
            <a:ext cx="6784778" cy="1343120"/>
            <a:chOff x="274702" y="2571944"/>
            <a:chExt cx="8189809" cy="1751029"/>
          </a:xfrm>
        </p:grpSpPr>
        <p:sp>
          <p:nvSpPr>
            <p:cNvPr id="6" name="Rectangle 5"/>
            <p:cNvSpPr/>
            <p:nvPr/>
          </p:nvSpPr>
          <p:spPr>
            <a:xfrm>
              <a:off x="3240911" y="3310380"/>
              <a:ext cx="4167721" cy="27188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358" tIns="62179" rIns="124358" bIns="62179" rtlCol="0" anchor="ctr"/>
            <a:lstStyle>
              <a:defPPr>
                <a:defRPr lang="en-US"/>
              </a:defPPr>
              <a:lvl1pPr marL="0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66371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32742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99113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65484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331856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98226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64597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730969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 smtClean="0">
                  <a:solidFill>
                    <a:srgbClr val="FFFFFF"/>
                  </a:solidFill>
                </a:rPr>
                <a:t>Single Offline Checkpoint Thread</a:t>
              </a:r>
              <a:endParaRPr lang="en-US" sz="1200" dirty="0">
                <a:solidFill>
                  <a:srgbClr val="FFFFFF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255225" y="2580636"/>
              <a:ext cx="6209286" cy="45625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358" tIns="62179" rIns="124358" bIns="62179" rtlCol="0" anchor="ctr"/>
            <a:lstStyle>
              <a:defPPr>
                <a:defRPr lang="en-US"/>
              </a:defPPr>
              <a:lvl1pPr marL="0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66371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32742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99113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65484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331856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98226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64597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730969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727131" y="2636099"/>
              <a:ext cx="1073862" cy="35201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358" tIns="62179" rIns="124358" bIns="62179" rtlCol="0" anchor="ctr"/>
            <a:lstStyle>
              <a:defPPr>
                <a:defRPr lang="en-US"/>
              </a:defPPr>
              <a:lvl1pPr marL="0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66371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32742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99113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65484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331856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98226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64597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730969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Del Tran2</a:t>
              </a:r>
              <a:br>
                <a:rPr lang="en-US" sz="100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00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(TS 450)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991233" y="2635527"/>
              <a:ext cx="1055757" cy="35201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358" tIns="62179" rIns="124358" bIns="62179" rtlCol="0" anchor="ctr"/>
            <a:lstStyle>
              <a:defPPr>
                <a:defRPr lang="en-US"/>
              </a:defPPr>
              <a:lvl1pPr marL="0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66371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32742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99113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65484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331856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98226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64597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730969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dirty="0" smtClean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Del </a:t>
              </a:r>
              <a:r>
                <a:rPr lang="en-US" sz="100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Tran3</a:t>
              </a:r>
              <a:br>
                <a:rPr lang="en-US" sz="100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00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(TS 250)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195020" y="2636516"/>
              <a:ext cx="1165696" cy="35201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358" tIns="62179" rIns="124358" bIns="62179" rtlCol="0" anchor="ctr"/>
            <a:lstStyle>
              <a:defPPr>
                <a:defRPr lang="en-US"/>
              </a:defPPr>
              <a:lvl1pPr marL="0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66371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32742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99113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65484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331856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98226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64597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730969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5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 into Hekaton T1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541162" y="2644371"/>
              <a:ext cx="1034256" cy="343237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358" tIns="62179" rIns="124358" bIns="62179" rtlCol="0" anchor="ctr"/>
            <a:lstStyle>
              <a:defPPr>
                <a:defRPr lang="en-US"/>
              </a:defPPr>
              <a:lvl1pPr marL="0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66371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32742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99113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65484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331856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98226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64597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730969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dirty="0">
                  <a:solidFill>
                    <a:srgbClr val="505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Log in SQL Table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325897" y="2639302"/>
              <a:ext cx="1034256" cy="34579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358" tIns="62179" rIns="124358" bIns="62179" rtlCol="0" anchor="ctr"/>
            <a:lstStyle>
              <a:defPPr>
                <a:defRPr lang="en-US"/>
              </a:defPPr>
              <a:lvl1pPr marL="0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66371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32742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99113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65484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331856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98226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64597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730969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Del Tran1</a:t>
              </a:r>
              <a:br>
                <a:rPr lang="en-US" sz="100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00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(TS150)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5324772" y="3036891"/>
              <a:ext cx="0" cy="273286"/>
            </a:xfrm>
            <a:prstGeom prst="straightConnector1">
              <a:avLst/>
            </a:prstGeom>
            <a:ln w="41275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49"/>
            <p:cNvSpPr txBox="1"/>
            <p:nvPr/>
          </p:nvSpPr>
          <p:spPr>
            <a:xfrm>
              <a:off x="274702" y="2571944"/>
              <a:ext cx="2347140" cy="404458"/>
            </a:xfrm>
            <a:prstGeom prst="rect">
              <a:avLst/>
            </a:prstGeom>
            <a:noFill/>
          </p:spPr>
          <p:txBody>
            <a:bodyPr wrap="square" lIns="124358" tIns="62179" rIns="124358" bIns="62179" rtlCol="0">
              <a:spAutoFit/>
            </a:bodyPr>
            <a:lstStyle>
              <a:defPPr>
                <a:defRPr lang="en-US"/>
              </a:defPPr>
              <a:lvl1pPr marL="0" algn="l" defTabSz="93274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66371" algn="l" defTabSz="93274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32742" algn="l" defTabSz="93274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99113" algn="l" defTabSz="93274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65484" algn="l" defTabSz="93274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331856" algn="l" defTabSz="93274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98226" algn="l" defTabSz="93274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64597" algn="l" defTabSz="93274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730969" algn="l" defTabSz="93274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SQL Transaction log</a:t>
              </a:r>
            </a:p>
          </p:txBody>
        </p:sp>
        <p:sp>
          <p:nvSpPr>
            <p:cNvPr id="19" name="Flowchart: Magnetic Disk 18"/>
            <p:cNvSpPr/>
            <p:nvPr/>
          </p:nvSpPr>
          <p:spPr bwMode="auto">
            <a:xfrm>
              <a:off x="4884006" y="3861200"/>
              <a:ext cx="881531" cy="461773"/>
            </a:xfrm>
            <a:prstGeom prst="flowChartMagneticDisk">
              <a:avLst/>
            </a:prstGeom>
            <a:solidFill>
              <a:schemeClr val="accent6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66371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32742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99113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65484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331856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98226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64597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730969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3239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</a:rPr>
                <a:t>disk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5324772" y="3587914"/>
              <a:ext cx="0" cy="273286"/>
            </a:xfrm>
            <a:prstGeom prst="straightConnector1">
              <a:avLst/>
            </a:prstGeom>
            <a:ln w="41275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Oval Callout 20"/>
          <p:cNvSpPr/>
          <p:nvPr/>
        </p:nvSpPr>
        <p:spPr>
          <a:xfrm>
            <a:off x="269967" y="5037782"/>
            <a:ext cx="1811704" cy="814378"/>
          </a:xfrm>
          <a:prstGeom prst="wedgeEllipseCallout">
            <a:avLst>
              <a:gd name="adj1" fmla="val 103353"/>
              <a:gd name="adj2" fmla="val -5215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1200" dirty="0" smtClean="0"/>
              <a:t>To update </a:t>
            </a:r>
            <a:r>
              <a:rPr lang="pt-PT" sz="1200" b="1" dirty="0" smtClean="0"/>
              <a:t>DATA</a:t>
            </a:r>
            <a:r>
              <a:rPr lang="pt-PT" sz="1200" dirty="0" smtClean="0"/>
              <a:t> and </a:t>
            </a:r>
            <a:r>
              <a:rPr lang="pt-PT" sz="1200" b="1" dirty="0" smtClean="0"/>
              <a:t>DELTA</a:t>
            </a:r>
            <a:r>
              <a:rPr lang="pt-PT" sz="1200" dirty="0" smtClean="0"/>
              <a:t> files.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7426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Storage Scaling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SQL Server </a:t>
            </a:r>
            <a:r>
              <a:rPr lang="en-US" b="1" dirty="0" smtClean="0"/>
              <a:t>2016</a:t>
            </a:r>
            <a:endParaRPr lang="en-US" b="1" dirty="0"/>
          </a:p>
          <a:p>
            <a:pPr marL="800073" lvl="1" indent="-457200"/>
            <a:r>
              <a:rPr lang="pt-PT" dirty="0" smtClean="0"/>
              <a:t>No more limitation!</a:t>
            </a:r>
          </a:p>
          <a:p>
            <a:pPr marL="800073" lvl="1" indent="-457200"/>
            <a:r>
              <a:rPr lang="pt-PT" dirty="0" smtClean="0"/>
              <a:t>Now there are multiple “Offline Checkpoint” threads – one per container.</a:t>
            </a:r>
          </a:p>
          <a:p>
            <a:pPr marL="800073" lvl="1" indent="-457200"/>
            <a:endParaRPr lang="en-US" dirty="0"/>
          </a:p>
        </p:txBody>
      </p:sp>
      <p:grpSp>
        <p:nvGrpSpPr>
          <p:cNvPr id="32" name="Group 31"/>
          <p:cNvGrpSpPr/>
          <p:nvPr/>
        </p:nvGrpSpPr>
        <p:grpSpPr>
          <a:xfrm>
            <a:off x="362505" y="3788223"/>
            <a:ext cx="7647384" cy="1735545"/>
            <a:chOff x="362505" y="3788223"/>
            <a:chExt cx="7647384" cy="1735545"/>
          </a:xfrm>
        </p:grpSpPr>
        <p:grpSp>
          <p:nvGrpSpPr>
            <p:cNvPr id="5" name="Group 4"/>
            <p:cNvGrpSpPr/>
            <p:nvPr/>
          </p:nvGrpSpPr>
          <p:grpSpPr>
            <a:xfrm>
              <a:off x="362505" y="3788223"/>
              <a:ext cx="6804648" cy="1735545"/>
              <a:chOff x="274702" y="2571944"/>
              <a:chExt cx="8213794" cy="2262635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4078035" y="3711180"/>
                <a:ext cx="2493475" cy="27188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4358" tIns="62179" rIns="124358" bIns="62179" rtlCol="0" anchor="ctr"/>
              <a:lstStyle>
                <a:defPPr>
                  <a:defRPr lang="en-US"/>
                </a:defPPr>
                <a:lvl1pPr marL="0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66371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32742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99113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65484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331856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98226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64597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730969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200" dirty="0" smtClean="0">
                    <a:solidFill>
                      <a:srgbClr val="FFFFFF"/>
                    </a:solidFill>
                  </a:rPr>
                  <a:t>Offline Checkpoint Thread</a:t>
                </a:r>
                <a:endParaRPr lang="en-US" sz="12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2255225" y="2580636"/>
                <a:ext cx="6233271" cy="456256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4358" tIns="62179" rIns="124358" bIns="62179" rtlCol="0" anchor="ctr"/>
              <a:lstStyle>
                <a:defPPr>
                  <a:defRPr lang="en-US"/>
                </a:defPPr>
                <a:lvl1pPr marL="0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66371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32742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99113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65484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331856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98226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64597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730969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4727131" y="2636099"/>
                <a:ext cx="1073862" cy="352013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4358" tIns="62179" rIns="124358" bIns="62179" rtlCol="0" anchor="ctr"/>
              <a:lstStyle>
                <a:defPPr>
                  <a:defRPr lang="en-US"/>
                </a:defPPr>
                <a:lvl1pPr marL="0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66371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32742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99113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65484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331856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98226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64597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730969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Del Tran2</a:t>
                </a:r>
                <a:br>
                  <a:rPr lang="en-US" sz="100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100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(TS 450)</a:t>
                </a: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5991233" y="2635527"/>
                <a:ext cx="1055757" cy="352013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4358" tIns="62179" rIns="124358" bIns="62179" rtlCol="0" anchor="ctr"/>
              <a:lstStyle>
                <a:defPPr>
                  <a:defRPr lang="en-US"/>
                </a:defPPr>
                <a:lvl1pPr marL="0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66371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32742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99113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65484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331856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98226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64597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730969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 dirty="0" smtClean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Del </a:t>
                </a:r>
                <a:r>
                  <a:rPr lang="en-US" sz="100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Tran3</a:t>
                </a:r>
                <a:br>
                  <a:rPr lang="en-US" sz="100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100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(TS 250)</a:t>
                </a: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7195020" y="2636516"/>
                <a:ext cx="1165696" cy="352013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4358" tIns="62179" rIns="124358" bIns="62179" rtlCol="0" anchor="ctr"/>
              <a:lstStyle>
                <a:defPPr>
                  <a:defRPr lang="en-US"/>
                </a:defPPr>
                <a:lvl1pPr marL="0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66371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32742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99113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65484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331856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98226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64597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730969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5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 into Hekaton T1</a:t>
                </a: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3541162" y="2644371"/>
                <a:ext cx="1034256" cy="343237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4358" tIns="62179" rIns="124358" bIns="62179" rtlCol="0" anchor="ctr"/>
              <a:lstStyle>
                <a:defPPr>
                  <a:defRPr lang="en-US"/>
                </a:defPPr>
                <a:lvl1pPr marL="0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66371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32742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99113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65484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331856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98226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64597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730969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 dirty="0">
                    <a:solidFill>
                      <a:srgbClr val="505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Log in SQL Table</a:t>
                </a: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2325897" y="2639302"/>
                <a:ext cx="1034256" cy="34579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4358" tIns="62179" rIns="124358" bIns="62179" rtlCol="0" anchor="ctr"/>
              <a:lstStyle>
                <a:defPPr>
                  <a:defRPr lang="en-US"/>
                </a:defPPr>
                <a:lvl1pPr marL="0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66371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32742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99113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65484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331856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98226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64597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730969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Del Tran1</a:t>
                </a:r>
                <a:br>
                  <a:rPr lang="en-US" sz="100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100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(TS150)</a:t>
                </a:r>
              </a:p>
            </p:txBody>
          </p:sp>
          <p:cxnSp>
            <p:nvCxnSpPr>
              <p:cNvPr id="17" name="Straight Arrow Connector 16"/>
              <p:cNvCxnSpPr>
                <a:endCxn id="6" idx="0"/>
              </p:cNvCxnSpPr>
              <p:nvPr/>
            </p:nvCxnSpPr>
            <p:spPr>
              <a:xfrm>
                <a:off x="5324772" y="3036891"/>
                <a:ext cx="0" cy="674288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49"/>
              <p:cNvSpPr txBox="1"/>
              <p:nvPr/>
            </p:nvSpPr>
            <p:spPr>
              <a:xfrm>
                <a:off x="274702" y="2571944"/>
                <a:ext cx="2347140" cy="404458"/>
              </a:xfrm>
              <a:prstGeom prst="rect">
                <a:avLst/>
              </a:prstGeom>
              <a:noFill/>
            </p:spPr>
            <p:txBody>
              <a:bodyPr wrap="square" lIns="124358" tIns="62179" rIns="124358" bIns="62179" rtlCol="0">
                <a:spAutoFit/>
              </a:bodyPr>
              <a:lstStyle>
                <a:defPPr>
                  <a:defRPr lang="en-US"/>
                </a:defPPr>
                <a:lvl1pPr marL="0" algn="l" defTabSz="93274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66371" algn="l" defTabSz="93274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32742" algn="l" defTabSz="93274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99113" algn="l" defTabSz="93274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65484" algn="l" defTabSz="93274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331856" algn="l" defTabSz="93274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98226" algn="l" defTabSz="93274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64597" algn="l" defTabSz="93274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730969" algn="l" defTabSz="93274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/>
                  <a:t>SQL Transaction log</a:t>
                </a:r>
              </a:p>
            </p:txBody>
          </p:sp>
          <p:sp>
            <p:nvSpPr>
              <p:cNvPr id="19" name="Flowchart: Magnetic Disk 18"/>
              <p:cNvSpPr/>
              <p:nvPr/>
            </p:nvSpPr>
            <p:spPr bwMode="auto">
              <a:xfrm>
                <a:off x="4884006" y="4372806"/>
                <a:ext cx="881531" cy="461773"/>
              </a:xfrm>
              <a:prstGeom prst="flowChartMagneticDisk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0" tIns="46637" rIns="0" bIns="46637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66371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32742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99113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65484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331856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98226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64597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730969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32398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 smtClean="0">
                    <a:solidFill>
                      <a:srgbClr val="000000"/>
                    </a:solidFill>
                  </a:rPr>
                  <a:t>disk</a:t>
                </a:r>
                <a:endParaRPr lang="en-US" sz="1400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20" name="Straight Arrow Connector 19"/>
              <p:cNvCxnSpPr>
                <a:stCxn id="6" idx="2"/>
                <a:endCxn id="19" idx="1"/>
              </p:cNvCxnSpPr>
              <p:nvPr/>
            </p:nvCxnSpPr>
            <p:spPr>
              <a:xfrm>
                <a:off x="5324772" y="3983063"/>
                <a:ext cx="0" cy="389743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Rectangle 21"/>
            <p:cNvSpPr/>
            <p:nvPr/>
          </p:nvSpPr>
          <p:spPr>
            <a:xfrm>
              <a:off x="5944191" y="4662069"/>
              <a:ext cx="2065698" cy="20854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358" tIns="62179" rIns="124358" bIns="62179" rtlCol="0" anchor="ctr"/>
            <a:lstStyle>
              <a:defPPr>
                <a:defRPr lang="en-US"/>
              </a:defPPr>
              <a:lvl1pPr marL="0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66371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32742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99113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65484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331856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98226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64597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730969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 smtClean="0">
                  <a:solidFill>
                    <a:srgbClr val="FFFFFF"/>
                  </a:solidFill>
                </a:rPr>
                <a:t>Offline Checkpoint Thread</a:t>
              </a:r>
              <a:endParaRPr lang="en-US" sz="1200" dirty="0">
                <a:solidFill>
                  <a:srgbClr val="FFFFFF"/>
                </a:solidFill>
              </a:endParaRPr>
            </a:p>
          </p:txBody>
        </p:sp>
        <p:cxnSp>
          <p:nvCxnSpPr>
            <p:cNvPr id="23" name="Straight Arrow Connector 22"/>
            <p:cNvCxnSpPr>
              <a:endCxn id="22" idx="0"/>
            </p:cNvCxnSpPr>
            <p:nvPr/>
          </p:nvCxnSpPr>
          <p:spPr>
            <a:xfrm>
              <a:off x="4546193" y="4144859"/>
              <a:ext cx="2430847" cy="517210"/>
            </a:xfrm>
            <a:prstGeom prst="straightConnector1">
              <a:avLst/>
            </a:prstGeom>
            <a:ln w="41275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22" idx="2"/>
              <a:endCxn id="19" idx="4"/>
            </p:cNvCxnSpPr>
            <p:nvPr/>
          </p:nvCxnSpPr>
          <p:spPr>
            <a:xfrm flipH="1">
              <a:off x="4911341" y="4870616"/>
              <a:ext cx="2065699" cy="476052"/>
            </a:xfrm>
            <a:prstGeom prst="straightConnector1">
              <a:avLst/>
            </a:prstGeom>
            <a:ln w="41275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1082497" y="4662069"/>
              <a:ext cx="2065698" cy="20854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358" tIns="62179" rIns="124358" bIns="62179" rtlCol="0" anchor="ctr"/>
            <a:lstStyle>
              <a:defPPr>
                <a:defRPr lang="en-US"/>
              </a:defPPr>
              <a:lvl1pPr marL="0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66371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32742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99113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65484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331856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98226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64597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730969" algn="l" defTabSz="93274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 smtClean="0">
                  <a:solidFill>
                    <a:srgbClr val="FFFFFF"/>
                  </a:solidFill>
                </a:rPr>
                <a:t>Offline Checkpoint Thread</a:t>
              </a:r>
              <a:endParaRPr lang="en-US" sz="1200" dirty="0">
                <a:solidFill>
                  <a:srgbClr val="FFFFFF"/>
                </a:solidFill>
              </a:endParaRPr>
            </a:p>
          </p:txBody>
        </p:sp>
        <p:cxnSp>
          <p:nvCxnSpPr>
            <p:cNvPr id="28" name="Straight Arrow Connector 27"/>
            <p:cNvCxnSpPr>
              <a:endCxn id="27" idx="0"/>
            </p:cNvCxnSpPr>
            <p:nvPr/>
          </p:nvCxnSpPr>
          <p:spPr>
            <a:xfrm flipH="1">
              <a:off x="2115346" y="4144859"/>
              <a:ext cx="2430847" cy="517210"/>
            </a:xfrm>
            <a:prstGeom prst="straightConnector1">
              <a:avLst/>
            </a:prstGeom>
            <a:ln w="41275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27" idx="2"/>
              <a:endCxn id="19" idx="2"/>
            </p:cNvCxnSpPr>
            <p:nvPr/>
          </p:nvCxnSpPr>
          <p:spPr>
            <a:xfrm>
              <a:off x="2115346" y="4870616"/>
              <a:ext cx="2065698" cy="476052"/>
            </a:xfrm>
            <a:prstGeom prst="straightConnector1">
              <a:avLst/>
            </a:prstGeom>
            <a:ln w="41275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2" descr="http://blogs.law.harvard.edu/clinicalprobono/files/2015/03/whats_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044" y="1600200"/>
            <a:ext cx="980168" cy="98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051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Development/Maintainability Challenge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SQL Server 2014</a:t>
            </a:r>
          </a:p>
          <a:p>
            <a:pPr lvl="1"/>
            <a:r>
              <a:rPr lang="pt-PT" dirty="0" smtClean="0"/>
              <a:t>No modifications are allowed!</a:t>
            </a:r>
            <a:endParaRPr lang="en-US" dirty="0" smtClean="0"/>
          </a:p>
          <a:p>
            <a:pPr lvl="2"/>
            <a:r>
              <a:rPr lang="en-US" dirty="0"/>
              <a:t>Tuning application/database.</a:t>
            </a:r>
          </a:p>
          <a:p>
            <a:pPr lvl="2"/>
            <a:r>
              <a:rPr lang="en-US" dirty="0"/>
              <a:t>Responding to shifting data patterns</a:t>
            </a:r>
            <a:r>
              <a:rPr lang="en-US" dirty="0" smtClean="0"/>
              <a:t>.</a:t>
            </a:r>
          </a:p>
          <a:p>
            <a:pPr lvl="2"/>
            <a:r>
              <a:rPr lang="en-US" dirty="0" smtClean="0"/>
              <a:t>Application development/modification.</a:t>
            </a:r>
            <a:endParaRPr lang="en-US" dirty="0"/>
          </a:p>
          <a:p>
            <a:pPr lvl="2"/>
            <a:r>
              <a:rPr lang="en-US" dirty="0"/>
              <a:t>Agile/iterative development </a:t>
            </a:r>
            <a:r>
              <a:rPr lang="en-US" dirty="0" smtClean="0"/>
              <a:t>methods.</a:t>
            </a:r>
            <a:endParaRPr lang="en-US" dirty="0"/>
          </a:p>
          <a:p>
            <a:pPr lvl="2"/>
            <a:r>
              <a:rPr lang="en-US" dirty="0" smtClean="0"/>
              <a:t>Need </a:t>
            </a:r>
            <a:r>
              <a:rPr lang="en-US" dirty="0"/>
              <a:t>to be able to modify the database </a:t>
            </a:r>
            <a:r>
              <a:rPr lang="en-US" dirty="0" smtClean="0"/>
              <a:t>schema.</a:t>
            </a:r>
            <a:endParaRPr lang="en-US" dirty="0"/>
          </a:p>
          <a:p>
            <a:pPr marL="342873" lvl="1" indent="0">
              <a:buNone/>
            </a:pPr>
            <a:endParaRPr lang="en-US" sz="3200" dirty="0"/>
          </a:p>
          <a:p>
            <a:pPr marL="342873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74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Development/Maintainability Challenge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SQL Server 2016</a:t>
            </a:r>
          </a:p>
          <a:p>
            <a:pPr lvl="1"/>
            <a:r>
              <a:rPr lang="pt-PT" dirty="0"/>
              <a:t>ALTER is now supported!!</a:t>
            </a:r>
            <a:endParaRPr lang="en-US" dirty="0"/>
          </a:p>
          <a:p>
            <a:pPr lvl="2"/>
            <a:r>
              <a:rPr lang="en-US" dirty="0"/>
              <a:t>ALTER PROC and </a:t>
            </a:r>
            <a:r>
              <a:rPr lang="en-US" dirty="0" err="1"/>
              <a:t>sp_recompile</a:t>
            </a:r>
            <a:r>
              <a:rPr lang="en-US" dirty="0"/>
              <a:t> supported</a:t>
            </a:r>
          </a:p>
          <a:p>
            <a:pPr lvl="2"/>
            <a:r>
              <a:rPr lang="en-US" dirty="0"/>
              <a:t>ALTER TABLE </a:t>
            </a:r>
          </a:p>
          <a:p>
            <a:pPr lvl="3"/>
            <a:r>
              <a:rPr lang="en-US" dirty="0"/>
              <a:t>add/alter/drop column/constraint</a:t>
            </a:r>
          </a:p>
          <a:p>
            <a:pPr lvl="2"/>
            <a:r>
              <a:rPr lang="en-US" dirty="0"/>
              <a:t>ALTER INDEX</a:t>
            </a:r>
          </a:p>
          <a:p>
            <a:pPr lvl="3"/>
            <a:r>
              <a:rPr lang="en-US" dirty="0"/>
              <a:t>Add/drop index supported</a:t>
            </a:r>
          </a:p>
          <a:p>
            <a:pPr lvl="3"/>
            <a:r>
              <a:rPr lang="en-US" dirty="0"/>
              <a:t>Change HASH index </a:t>
            </a:r>
            <a:r>
              <a:rPr lang="en-US" dirty="0" err="1"/>
              <a:t>bucket_count</a:t>
            </a:r>
            <a:r>
              <a:rPr lang="en-US" dirty="0"/>
              <a:t> through index REBUILD</a:t>
            </a:r>
          </a:p>
          <a:p>
            <a:endParaRPr lang="en-US" dirty="0"/>
          </a:p>
          <a:p>
            <a:pPr marL="342873" lvl="1" indent="0">
              <a:buNone/>
            </a:pPr>
            <a:endParaRPr lang="en-US" sz="3200" dirty="0"/>
          </a:p>
          <a:p>
            <a:pPr marL="342873" lvl="1" indent="0">
              <a:buNone/>
            </a:pPr>
            <a:endParaRPr lang="en-US" dirty="0"/>
          </a:p>
        </p:txBody>
      </p:sp>
      <p:pic>
        <p:nvPicPr>
          <p:cNvPr id="4" name="Picture 2" descr="http://blogs.law.harvard.edu/clinicalprobono/files/2015/03/whats_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916" y="1269274"/>
            <a:ext cx="980168" cy="98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310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Development/Maintainability Challenge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SQL Server 2016</a:t>
            </a:r>
          </a:p>
          <a:p>
            <a:pPr lvl="1"/>
            <a:r>
              <a:rPr lang="pt-PT" dirty="0" smtClean="0"/>
              <a:t>There are still some limitations...</a:t>
            </a:r>
            <a:endParaRPr lang="en-US" dirty="0"/>
          </a:p>
          <a:p>
            <a:pPr lvl="2"/>
            <a:r>
              <a:rPr lang="en-US" dirty="0"/>
              <a:t>ALTER TABLE is an offline operation; requires 2X memory</a:t>
            </a:r>
          </a:p>
          <a:p>
            <a:pPr lvl="2"/>
            <a:r>
              <a:rPr lang="en-US" dirty="0" err="1"/>
              <a:t>sp_rename</a:t>
            </a:r>
            <a:r>
              <a:rPr lang="en-US" dirty="0"/>
              <a:t> not yet supported</a:t>
            </a:r>
          </a:p>
          <a:p>
            <a:endParaRPr lang="en-US" dirty="0"/>
          </a:p>
          <a:p>
            <a:pPr marL="342873" lvl="1" indent="0">
              <a:buNone/>
            </a:pPr>
            <a:endParaRPr lang="en-US" sz="3200" dirty="0"/>
          </a:p>
          <a:p>
            <a:pPr marL="342873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79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Pedro Simões: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604" y="1678876"/>
            <a:ext cx="2442791" cy="379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32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Report queried challenge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SQL Server </a:t>
            </a:r>
            <a:r>
              <a:rPr lang="en-US" b="1" dirty="0" smtClean="0"/>
              <a:t>2014</a:t>
            </a:r>
            <a:endParaRPr lang="pt-PT" dirty="0" smtClean="0"/>
          </a:p>
          <a:p>
            <a:pPr lvl="1"/>
            <a:r>
              <a:rPr lang="pt-PT" dirty="0" smtClean="0"/>
              <a:t>Parallel plans are used for memory optimized tables.</a:t>
            </a:r>
          </a:p>
          <a:p>
            <a:pPr lvl="2"/>
            <a:r>
              <a:rPr lang="pt-PT" sz="2800" dirty="0" smtClean="0"/>
              <a:t>Optimized for OLTP.</a:t>
            </a:r>
          </a:p>
          <a:p>
            <a:pPr lvl="1"/>
            <a:r>
              <a:rPr lang="pt-PT" dirty="0"/>
              <a:t>If you join a MOT with a columnstore it will use </a:t>
            </a:r>
            <a:r>
              <a:rPr lang="pt-PT" dirty="0" smtClean="0"/>
              <a:t>DOP=1.</a:t>
            </a:r>
          </a:p>
          <a:p>
            <a:pPr lvl="2"/>
            <a:r>
              <a:rPr lang="pt-PT" dirty="0" smtClean="0"/>
              <a:t>You lose the benefit of columnstore.</a:t>
            </a:r>
            <a:endParaRPr lang="en-US" dirty="0"/>
          </a:p>
          <a:p>
            <a:pPr marL="342873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96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Report queried challenge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SQL Server </a:t>
            </a:r>
            <a:r>
              <a:rPr lang="en-US" b="1" dirty="0" smtClean="0"/>
              <a:t>2016</a:t>
            </a:r>
            <a:endParaRPr lang="pt-PT" dirty="0" smtClean="0"/>
          </a:p>
          <a:p>
            <a:pPr lvl="1"/>
            <a:r>
              <a:rPr lang="pt-PT" dirty="0" smtClean="0"/>
              <a:t>Parallel plans are now supported!</a:t>
            </a:r>
          </a:p>
          <a:p>
            <a:pPr lvl="1"/>
            <a:r>
              <a:rPr lang="pt-PT" dirty="0" smtClean="0"/>
              <a:t>Now you can take the benefit of columnstore while joining with MOT.</a:t>
            </a:r>
          </a:p>
          <a:p>
            <a:pPr lvl="1"/>
            <a:r>
              <a:rPr lang="pt-PT" dirty="0" smtClean="0"/>
              <a:t>Real-time analytics are now possible, in the speed of light!</a:t>
            </a:r>
            <a:endParaRPr lang="en-US" dirty="0"/>
          </a:p>
          <a:p>
            <a:pPr marL="342873" lvl="1" indent="0">
              <a:buNone/>
            </a:pPr>
            <a:endParaRPr lang="en-US" dirty="0"/>
          </a:p>
        </p:txBody>
      </p:sp>
      <p:pic>
        <p:nvPicPr>
          <p:cNvPr id="4" name="Picture 2" descr="http://blogs.law.harvard.edu/clinicalprobono/files/2015/03/whats_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916" y="1269274"/>
            <a:ext cx="980168" cy="98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54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Supported T-SQL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/>
              <a:t>SQL Server </a:t>
            </a:r>
            <a:r>
              <a:rPr lang="pt-PT" b="1" dirty="0" smtClean="0"/>
              <a:t>2016</a:t>
            </a:r>
            <a:endParaRPr lang="pt-PT" dirty="0" smtClean="0"/>
          </a:p>
          <a:p>
            <a:pPr lvl="1"/>
            <a:r>
              <a:rPr lang="pt-PT" dirty="0" smtClean="0"/>
              <a:t>Easier to convert existing applications!</a:t>
            </a:r>
          </a:p>
          <a:p>
            <a:pPr lvl="1"/>
            <a:r>
              <a:rPr lang="pt-PT" dirty="0" smtClean="0"/>
              <a:t>Now supports:</a:t>
            </a:r>
          </a:p>
          <a:p>
            <a:pPr lvl="2"/>
            <a:r>
              <a:rPr lang="en-US" dirty="0"/>
              <a:t>{LEFT|RIGHT} OUTER JOIN</a:t>
            </a:r>
          </a:p>
          <a:p>
            <a:pPr lvl="2"/>
            <a:r>
              <a:rPr lang="en-US" dirty="0"/>
              <a:t>Disjunction (OR, NOT)</a:t>
            </a:r>
          </a:p>
          <a:p>
            <a:pPr lvl="2"/>
            <a:r>
              <a:rPr lang="en-US" dirty="0"/>
              <a:t>UNION [ALL]</a:t>
            </a:r>
          </a:p>
          <a:p>
            <a:pPr lvl="2"/>
            <a:r>
              <a:rPr lang="en-US" dirty="0"/>
              <a:t>SELECT DISTINCT</a:t>
            </a:r>
          </a:p>
          <a:p>
            <a:pPr lvl="2"/>
            <a:r>
              <a:rPr lang="en-US" dirty="0"/>
              <a:t>Subqueries (EXISTS, IN, scalar)</a:t>
            </a:r>
          </a:p>
          <a:p>
            <a:pPr lvl="2"/>
            <a:r>
              <a:rPr lang="en-US" dirty="0"/>
              <a:t>FOREIGN KEY</a:t>
            </a:r>
          </a:p>
          <a:p>
            <a:pPr lvl="2"/>
            <a:r>
              <a:rPr lang="en-US" dirty="0"/>
              <a:t>CHECK</a:t>
            </a:r>
          </a:p>
          <a:p>
            <a:pPr lvl="2"/>
            <a:r>
              <a:rPr lang="en-US" dirty="0"/>
              <a:t>UNIQUE constraints and indexes</a:t>
            </a:r>
          </a:p>
          <a:p>
            <a:pPr lvl="2"/>
            <a:r>
              <a:rPr lang="en-US" dirty="0"/>
              <a:t>Nested Stored procedures (EXECUTE)</a:t>
            </a:r>
          </a:p>
          <a:p>
            <a:pPr lvl="2"/>
            <a:r>
              <a:rPr lang="en-US" dirty="0"/>
              <a:t>Natively compiled scalar UDFs</a:t>
            </a:r>
          </a:p>
          <a:p>
            <a:pPr lvl="2"/>
            <a:r>
              <a:rPr lang="en-US" dirty="0"/>
              <a:t>Indexes on </a:t>
            </a:r>
            <a:r>
              <a:rPr lang="en-US" dirty="0" err="1"/>
              <a:t>NULLable</a:t>
            </a:r>
            <a:r>
              <a:rPr lang="en-US" dirty="0"/>
              <a:t> columns</a:t>
            </a:r>
          </a:p>
          <a:p>
            <a:pPr lvl="1"/>
            <a:endParaRPr lang="en-US" dirty="0"/>
          </a:p>
          <a:p>
            <a:pPr marL="342873" lvl="1" indent="0">
              <a:buNone/>
            </a:pPr>
            <a:endParaRPr lang="en-US" dirty="0"/>
          </a:p>
        </p:txBody>
      </p:sp>
      <p:pic>
        <p:nvPicPr>
          <p:cNvPr id="4" name="Picture 2" descr="http://blogs.law.harvard.edu/clinicalprobono/files/2015/03/whats_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865" y="1016360"/>
            <a:ext cx="980168" cy="98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516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Supported T-SQL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SQL Server </a:t>
            </a:r>
            <a:r>
              <a:rPr lang="pt-PT" b="1" dirty="0" smtClean="0"/>
              <a:t>2016</a:t>
            </a:r>
            <a:endParaRPr lang="pt-PT" dirty="0" smtClean="0"/>
          </a:p>
          <a:p>
            <a:pPr lvl="1"/>
            <a:r>
              <a:rPr lang="pt-PT" dirty="0" smtClean="0"/>
              <a:t>Easier to convert existing applications!</a:t>
            </a:r>
          </a:p>
          <a:p>
            <a:pPr lvl="1"/>
            <a:r>
              <a:rPr lang="pt-PT" dirty="0" smtClean="0"/>
              <a:t>Now supports:</a:t>
            </a:r>
          </a:p>
          <a:p>
            <a:pPr lvl="2"/>
            <a:r>
              <a:rPr lang="en-US" dirty="0" smtClean="0"/>
              <a:t>DML Triggers are now supported.</a:t>
            </a:r>
          </a:p>
          <a:p>
            <a:pPr lvl="3"/>
            <a:r>
              <a:rPr lang="en-US" dirty="0"/>
              <a:t>AFTER triggers, natively </a:t>
            </a:r>
            <a:r>
              <a:rPr lang="en-US" dirty="0" smtClean="0"/>
              <a:t>compiled.</a:t>
            </a:r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marL="342873" lvl="1" indent="0">
              <a:buNone/>
            </a:pPr>
            <a:endParaRPr lang="en-US" dirty="0"/>
          </a:p>
        </p:txBody>
      </p:sp>
      <p:pic>
        <p:nvPicPr>
          <p:cNvPr id="4" name="Picture 2" descr="http://blogs.law.harvard.edu/clinicalprobono/files/2015/03/whats_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865" y="1016360"/>
            <a:ext cx="980168" cy="98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826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Migration/Manageability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SQL Server </a:t>
            </a:r>
            <a:r>
              <a:rPr lang="pt-PT" b="1" dirty="0" smtClean="0"/>
              <a:t>2016</a:t>
            </a:r>
            <a:endParaRPr lang="pt-PT" dirty="0" smtClean="0"/>
          </a:p>
          <a:p>
            <a:pPr lvl="1"/>
            <a:r>
              <a:rPr lang="pt-PT" dirty="0" smtClean="0"/>
              <a:t>On SQL Server 2014 we had a collation limitation...</a:t>
            </a:r>
          </a:p>
          <a:p>
            <a:pPr lvl="1"/>
            <a:r>
              <a:rPr lang="pt-PT" dirty="0" smtClean="0"/>
              <a:t>Now the full range of collations is supported.</a:t>
            </a:r>
          </a:p>
          <a:p>
            <a:pPr lvl="2"/>
            <a:r>
              <a:rPr lang="en-US" dirty="0"/>
              <a:t>Non-BIN2 collations in index key columns</a:t>
            </a:r>
          </a:p>
          <a:p>
            <a:pPr lvl="2"/>
            <a:r>
              <a:rPr lang="en-US" dirty="0"/>
              <a:t>Non-Latin code pages for (</a:t>
            </a:r>
            <a:r>
              <a:rPr lang="en-US" dirty="0" err="1"/>
              <a:t>var</a:t>
            </a:r>
            <a:r>
              <a:rPr lang="en-US" dirty="0"/>
              <a:t>)char columns</a:t>
            </a:r>
          </a:p>
          <a:p>
            <a:pPr lvl="2"/>
            <a:r>
              <a:rPr lang="en-US" dirty="0"/>
              <a:t>Non-BIN2 collations for comparison and sorting in native modules</a:t>
            </a:r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marL="342873" lvl="1" indent="0">
              <a:buNone/>
            </a:pPr>
            <a:endParaRPr lang="en-US" dirty="0"/>
          </a:p>
        </p:txBody>
      </p:sp>
      <p:pic>
        <p:nvPicPr>
          <p:cNvPr id="4" name="Picture 2" descr="http://blogs.law.harvard.edu/clinicalprobono/files/2015/03/whats_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949" y="1260200"/>
            <a:ext cx="980168" cy="98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8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Migration/Manageability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SQL Server </a:t>
            </a:r>
            <a:r>
              <a:rPr lang="pt-PT" b="1" dirty="0" smtClean="0"/>
              <a:t>2016</a:t>
            </a:r>
            <a:endParaRPr lang="pt-PT" dirty="0" smtClean="0"/>
          </a:p>
          <a:p>
            <a:pPr lvl="1"/>
            <a:r>
              <a:rPr lang="pt-PT" dirty="0" smtClean="0"/>
              <a:t>Migration Assistent for Stored Procedure.</a:t>
            </a:r>
          </a:p>
          <a:p>
            <a:pPr lvl="1"/>
            <a:r>
              <a:rPr lang="pt-PT" dirty="0" smtClean="0"/>
              <a:t>Best Practices Analyzer support.</a:t>
            </a:r>
          </a:p>
          <a:p>
            <a:pPr lvl="1"/>
            <a:r>
              <a:rPr lang="pt-PT" dirty="0" smtClean="0"/>
              <a:t>Table Designer supporter in SSMS.</a:t>
            </a:r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marL="342873" lvl="1" indent="0">
              <a:buNone/>
            </a:pPr>
            <a:endParaRPr lang="en-US" dirty="0"/>
          </a:p>
        </p:txBody>
      </p:sp>
      <p:pic>
        <p:nvPicPr>
          <p:cNvPr id="4" name="Picture 2" descr="http://blogs.law.harvard.edu/clinicalprobono/files/2015/03/whats_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949" y="1260200"/>
            <a:ext cx="980168" cy="98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757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571640" y="2671840"/>
            <a:ext cx="34740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4800" b="1" dirty="0" smtClean="0"/>
              <a:t>Thank you!</a:t>
            </a:r>
            <a:endParaRPr lang="en-US" sz="4800" b="1" dirty="0"/>
          </a:p>
        </p:txBody>
      </p:sp>
      <p:sp>
        <p:nvSpPr>
          <p:cNvPr id="7" name="Rectangle 6"/>
          <p:cNvSpPr/>
          <p:nvPr/>
        </p:nvSpPr>
        <p:spPr>
          <a:xfrm>
            <a:off x="1300756" y="1993243"/>
            <a:ext cx="27799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4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Questions?</a:t>
            </a: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610396"/>
            <a:ext cx="4995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2"/>
              </a:rPr>
              <a:t>murilo.miranda@gmail.com</a:t>
            </a:r>
            <a:r>
              <a:rPr lang="pt-PT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| @murilocmiranda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4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André Batista: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385" y="1554982"/>
            <a:ext cx="3983229" cy="3983229"/>
          </a:xfrm>
        </p:spPr>
      </p:pic>
    </p:spTree>
    <p:extLst>
      <p:ext uri="{BB962C8B-B14F-4D97-AF65-F5344CB8AC3E}">
        <p14:creationId xmlns:p14="http://schemas.microsoft.com/office/powerpoint/2010/main" val="288612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Paulo Borges: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422" y="1678876"/>
            <a:ext cx="3793155" cy="379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68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André Melancia: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100" y="1612900"/>
            <a:ext cx="4127500" cy="412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70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Murilo Miranda: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385" y="1554982"/>
            <a:ext cx="3983229" cy="3983229"/>
          </a:xfrm>
        </p:spPr>
      </p:pic>
    </p:spTree>
    <p:extLst>
      <p:ext uri="{BB962C8B-B14F-4D97-AF65-F5344CB8AC3E}">
        <p14:creationId xmlns:p14="http://schemas.microsoft.com/office/powerpoint/2010/main" val="235591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74947"/>
      </a:dk2>
      <a:lt2>
        <a:srgbClr val="EEECE1"/>
      </a:lt2>
      <a:accent1>
        <a:srgbClr val="163764"/>
      </a:accent1>
      <a:accent2>
        <a:srgbClr val="75982F"/>
      </a:accent2>
      <a:accent3>
        <a:srgbClr val="16223C"/>
      </a:accent3>
      <a:accent4>
        <a:srgbClr val="B18126"/>
      </a:accent4>
      <a:accent5>
        <a:srgbClr val="00517C"/>
      </a:accent5>
      <a:accent6>
        <a:srgbClr val="F79646"/>
      </a:accent6>
      <a:hlink>
        <a:srgbClr val="75982F"/>
      </a:hlink>
      <a:folHlink>
        <a:srgbClr val="75982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3090</TotalTime>
  <Words>1626</Words>
  <Application>Microsoft Office PowerPoint</Application>
  <PresentationFormat>On-screen Show (4:3)</PresentationFormat>
  <Paragraphs>418</Paragraphs>
  <Slides>56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1" baseType="lpstr">
      <vt:lpstr>Arial</vt:lpstr>
      <vt:lpstr>Calibri</vt:lpstr>
      <vt:lpstr>Proxima Nova Light</vt:lpstr>
      <vt:lpstr>Wingdings</vt:lpstr>
      <vt:lpstr>Office Theme</vt:lpstr>
      <vt:lpstr>In-Memory OLTP</vt:lpstr>
      <vt:lpstr>Our Main Sponsors:</vt:lpstr>
      <vt:lpstr>Say Thank you to Volunteers:</vt:lpstr>
      <vt:lpstr>Paulo Matos:</vt:lpstr>
      <vt:lpstr>Pedro Simões:</vt:lpstr>
      <vt:lpstr>André Batista:</vt:lpstr>
      <vt:lpstr>Paulo Borges:</vt:lpstr>
      <vt:lpstr>André Melancia:</vt:lpstr>
      <vt:lpstr>Murilo Miranda:</vt:lpstr>
      <vt:lpstr>Quilson Antunes:</vt:lpstr>
      <vt:lpstr>About me</vt:lpstr>
      <vt:lpstr>Agenda</vt:lpstr>
      <vt:lpstr>Introduction</vt:lpstr>
      <vt:lpstr>In-Memory OLTP - Motivation</vt:lpstr>
      <vt:lpstr>In-Memory OLTP - Motivation</vt:lpstr>
      <vt:lpstr>In-Memory OLTP - Motivation</vt:lpstr>
      <vt:lpstr>In-Memory OLTP - Motivation</vt:lpstr>
      <vt:lpstr>In-Memory OLTP - Motivation</vt:lpstr>
      <vt:lpstr>In-Memory OLTP - Motivation</vt:lpstr>
      <vt:lpstr>In-Memory OLTP - Motivation</vt:lpstr>
      <vt:lpstr>Problems to solve</vt:lpstr>
      <vt:lpstr>Overview of (no) latching</vt:lpstr>
      <vt:lpstr>Overview of latching</vt:lpstr>
      <vt:lpstr>Introduction to InMemory OLTP</vt:lpstr>
      <vt:lpstr>Introduction to In-Memory OLTP</vt:lpstr>
      <vt:lpstr>Why Hekaton is faster?</vt:lpstr>
      <vt:lpstr>Why Hekaton is faster?</vt:lpstr>
      <vt:lpstr>Why Hekaton is faster?</vt:lpstr>
      <vt:lpstr>Why Hekaton is faster?</vt:lpstr>
      <vt:lpstr>PowerPoint Presentation</vt:lpstr>
      <vt:lpstr>Hybrid Engine</vt:lpstr>
      <vt:lpstr>Limitations</vt:lpstr>
      <vt:lpstr>Improvements</vt:lpstr>
      <vt:lpstr>Size of In-Memory Tables</vt:lpstr>
      <vt:lpstr>Checkpoint Files Garbage Collection</vt:lpstr>
      <vt:lpstr>Checkpoint Files Garbage Collection</vt:lpstr>
      <vt:lpstr>Checkpoint Files Garbage Collection</vt:lpstr>
      <vt:lpstr>Checkpoint Files</vt:lpstr>
      <vt:lpstr>Checkpoint Files</vt:lpstr>
      <vt:lpstr>Checkpoint Files</vt:lpstr>
      <vt:lpstr>Checkpoint Files</vt:lpstr>
      <vt:lpstr>Checkpoint Files</vt:lpstr>
      <vt:lpstr>Checkpoint Files Garbage Collection</vt:lpstr>
      <vt:lpstr>Security (TDE)</vt:lpstr>
      <vt:lpstr>Storage Scaling</vt:lpstr>
      <vt:lpstr>Storage Scaling</vt:lpstr>
      <vt:lpstr>Development/Maintainability Challenge</vt:lpstr>
      <vt:lpstr>Development/Maintainability Challenge</vt:lpstr>
      <vt:lpstr>Development/Maintainability Challenge</vt:lpstr>
      <vt:lpstr>Report queried challenge</vt:lpstr>
      <vt:lpstr>Report queried challenge</vt:lpstr>
      <vt:lpstr>Supported T-SQL</vt:lpstr>
      <vt:lpstr>Supported T-SQL</vt:lpstr>
      <vt:lpstr>Migration/Manageability</vt:lpstr>
      <vt:lpstr>Migration/Manageability</vt:lpstr>
      <vt:lpstr>PowerPoint Presentation</vt:lpstr>
    </vt:vector>
  </TitlesOfParts>
  <Company>Revealed Design, LLC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Carla Hamilton</dc:creator>
  <cp:lastModifiedBy>Administrator</cp:lastModifiedBy>
  <cp:revision>118</cp:revision>
  <dcterms:created xsi:type="dcterms:W3CDTF">2011-08-19T20:30:49Z</dcterms:created>
  <dcterms:modified xsi:type="dcterms:W3CDTF">2015-05-16T05:01:50Z</dcterms:modified>
</cp:coreProperties>
</file>