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61" r:id="rId3"/>
    <p:sldId id="321" r:id="rId4"/>
    <p:sldId id="264" r:id="rId5"/>
    <p:sldId id="322" r:id="rId6"/>
    <p:sldId id="323" r:id="rId7"/>
    <p:sldId id="296" r:id="rId8"/>
    <p:sldId id="268" r:id="rId9"/>
    <p:sldId id="298" r:id="rId10"/>
    <p:sldId id="299" r:id="rId11"/>
    <p:sldId id="324" r:id="rId12"/>
    <p:sldId id="325" r:id="rId13"/>
    <p:sldId id="326" r:id="rId14"/>
    <p:sldId id="271" r:id="rId15"/>
    <p:sldId id="301" r:id="rId16"/>
    <p:sldId id="274" r:id="rId17"/>
    <p:sldId id="302" r:id="rId18"/>
    <p:sldId id="344" r:id="rId19"/>
    <p:sldId id="361" r:id="rId20"/>
    <p:sldId id="345" r:id="rId21"/>
    <p:sldId id="362" r:id="rId22"/>
    <p:sldId id="346" r:id="rId23"/>
    <p:sldId id="347" r:id="rId24"/>
    <p:sldId id="363" r:id="rId25"/>
    <p:sldId id="348" r:id="rId26"/>
    <p:sldId id="349" r:id="rId27"/>
    <p:sldId id="350" r:id="rId28"/>
    <p:sldId id="351" r:id="rId29"/>
    <p:sldId id="365" r:id="rId30"/>
    <p:sldId id="352" r:id="rId31"/>
    <p:sldId id="353" r:id="rId32"/>
    <p:sldId id="354" r:id="rId33"/>
    <p:sldId id="364" r:id="rId34"/>
    <p:sldId id="355" r:id="rId35"/>
    <p:sldId id="356" r:id="rId36"/>
    <p:sldId id="368" r:id="rId37"/>
    <p:sldId id="357" r:id="rId38"/>
    <p:sldId id="358" r:id="rId39"/>
    <p:sldId id="366" r:id="rId40"/>
    <p:sldId id="359" r:id="rId41"/>
    <p:sldId id="367" r:id="rId42"/>
    <p:sldId id="360" r:id="rId43"/>
    <p:sldId id="370" r:id="rId44"/>
    <p:sldId id="369" r:id="rId45"/>
    <p:sldId id="320" r:id="rId4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100" d="100"/>
          <a:sy n="100" d="100"/>
        </p:scale>
        <p:origin x="-946" y="605"/>
      </p:cViewPr>
      <p:guideLst>
        <p:guide orient="horz" pos="2160"/>
        <p:guide pos="2880"/>
      </p:guideLst>
    </p:cSldViewPr>
  </p:slideViewPr>
  <p:outlineViewPr>
    <p:cViewPr>
      <p:scale>
        <a:sx n="33" d="100"/>
        <a:sy n="33" d="100"/>
      </p:scale>
      <p:origin x="0" y="2458"/>
    </p:cViewPr>
  </p:outlineViewPr>
  <p:notesTextViewPr>
    <p:cViewPr>
      <p:scale>
        <a:sx n="1" d="1"/>
        <a:sy n="1" d="1"/>
      </p:scale>
      <p:origin x="0" y="0"/>
    </p:cViewPr>
  </p:notesTextViewPr>
  <p:sorterViewPr>
    <p:cViewPr>
      <p:scale>
        <a:sx n="100" d="100"/>
        <a:sy n="100" d="100"/>
      </p:scale>
      <p:origin x="0" y="768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C398581-1FC2-4458-B4CD-3BD4228D0C45}" type="datetimeFigureOut">
              <a:rPr lang="fr-FR" smtClean="0"/>
              <a:pPr/>
              <a:t>05/09/2013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EA5596D-93FC-4DE5-A7A6-38B0CE44C5E2}" type="slidenum">
              <a:rPr lang="fr-FR" smtClean="0"/>
              <a:pPr/>
              <a:t>‹N°›</a:t>
            </a:fld>
            <a:endParaRPr lang="fr-FR"/>
          </a:p>
        </p:txBody>
      </p:sp>
    </p:spTree>
    <p:extLst>
      <p:ext uri="{BB962C8B-B14F-4D97-AF65-F5344CB8AC3E}">
        <p14:creationId xmlns:p14="http://schemas.microsoft.com/office/powerpoint/2010/main" val="128638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10</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11</a:t>
            </a:fld>
            <a:endParaRPr lang="fr-F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12</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13</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3</a:t>
            </a:fld>
            <a:endParaRPr lang="fr-FR">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4</a:t>
            </a:fld>
            <a:endParaRPr lang="fr-F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EA5596D-93FC-4DE5-A7A6-38B0CE44C5E2}" type="slidenum">
              <a:rPr lang="fr-FR" smtClean="0"/>
              <a:pPr/>
              <a:t>45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5</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6</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8</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5A5172C-6221-409E-9614-57DFB37BF1F5}" type="slidenum">
              <a:rPr lang="fr-FR">
                <a:solidFill>
                  <a:prstClr val="black"/>
                </a:solidFill>
              </a:rPr>
              <a:pPr/>
              <a:t>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8666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22136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157597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1" descr="Page Intro Chap.jpg"/>
          <p:cNvPicPr>
            <a:picLocks noChangeAspect="1"/>
          </p:cNvPicPr>
          <p:nvPr userDrawn="1"/>
        </p:nvPicPr>
        <p:blipFill>
          <a:blip r:embed="rId2" cstate="screen"/>
          <a:srcRect/>
          <a:stretch>
            <a:fillRect/>
          </a:stretch>
        </p:blipFill>
        <p:spPr bwMode="auto">
          <a:xfrm>
            <a:off x="0" y="-1588"/>
            <a:ext cx="9144000" cy="6859588"/>
          </a:xfrm>
          <a:prstGeom prst="rect">
            <a:avLst/>
          </a:prstGeom>
          <a:noFill/>
          <a:ln w="9525">
            <a:noFill/>
            <a:miter lim="800000"/>
            <a:headEnd/>
            <a:tailEnd/>
          </a:ln>
        </p:spPr>
      </p:pic>
      <p:sp>
        <p:nvSpPr>
          <p:cNvPr id="3" name="Rectangle à coins arrondis 2"/>
          <p:cNvSpPr/>
          <p:nvPr userDrawn="1"/>
        </p:nvSpPr>
        <p:spPr>
          <a:xfrm flipH="1">
            <a:off x="36004" y="6237312"/>
            <a:ext cx="827584" cy="540060"/>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Version</a:t>
            </a:r>
          </a:p>
          <a:p>
            <a:pPr algn="ctr"/>
            <a:r>
              <a:rPr lang="fr-FR" sz="1200" dirty="0" smtClean="0"/>
              <a:t>1.0</a:t>
            </a:r>
          </a:p>
        </p:txBody>
      </p:sp>
    </p:spTree>
    <p:extLst>
      <p:ext uri="{BB962C8B-B14F-4D97-AF65-F5344CB8AC3E}">
        <p14:creationId xmlns:p14="http://schemas.microsoft.com/office/powerpoint/2010/main" val="42175716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grpSp>
        <p:nvGrpSpPr>
          <p:cNvPr id="6" name="Groupe 5"/>
          <p:cNvGrpSpPr/>
          <p:nvPr userDrawn="1"/>
        </p:nvGrpSpPr>
        <p:grpSpPr>
          <a:xfrm>
            <a:off x="0" y="0"/>
            <a:ext cx="9144032" cy="6858000"/>
            <a:chOff x="0" y="0"/>
            <a:chExt cx="9144032" cy="6858000"/>
          </a:xfrm>
        </p:grpSpPr>
        <p:pic>
          <p:nvPicPr>
            <p:cNvPr id="2" name="Image 1" descr="Page EGT.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userDrawn="1"/>
          </p:nvSpPr>
          <p:spPr>
            <a:xfrm>
              <a:off x="8405368" y="142852"/>
              <a:ext cx="738664" cy="2386048"/>
            </a:xfrm>
            <a:prstGeom prst="rect">
              <a:avLst/>
            </a:prstGeom>
            <a:noFill/>
          </p:spPr>
          <p:txBody>
            <a:bodyPr vert="vert270"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rgbClr val="1F497D">
                      <a:lumMod val="60000"/>
                      <a:lumOff val="40000"/>
                    </a:srgbClr>
                  </a:solidFill>
                  <a:effectLst/>
                  <a:uLnTx/>
                  <a:uFillTx/>
                  <a:latin typeface="Calibri"/>
                </a:rPr>
                <a:t>SSI &amp; STI2D</a:t>
              </a:r>
              <a:endParaRPr kumimoji="0" lang="fr-FR" sz="3600" b="1" i="0" u="none" strike="noStrike" kern="0" cap="none" spc="0" normalizeH="0" baseline="0" noProof="0" dirty="0">
                <a:ln>
                  <a:noFill/>
                </a:ln>
                <a:solidFill>
                  <a:srgbClr val="1F497D">
                    <a:lumMod val="60000"/>
                    <a:lumOff val="40000"/>
                  </a:srgbClr>
                </a:solidFill>
                <a:effectLst/>
                <a:uLnTx/>
                <a:uFillTx/>
                <a:latin typeface="Calibri"/>
              </a:endParaRPr>
            </a:p>
          </p:txBody>
        </p:sp>
      </p:grpSp>
      <p:sp>
        <p:nvSpPr>
          <p:cNvPr id="7" name="ZoneTexte 6"/>
          <p:cNvSpPr txBox="1"/>
          <p:nvPr userDrawn="1"/>
        </p:nvSpPr>
        <p:spPr>
          <a:xfrm>
            <a:off x="8316416" y="2580864"/>
            <a:ext cx="380480" cy="2000264"/>
          </a:xfrm>
          <a:prstGeom prst="rect">
            <a:avLst/>
          </a:prstGeom>
          <a:noFill/>
        </p:spPr>
        <p:txBody>
          <a:bodyPr vert="vert270"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1" u="none" strike="noStrike" kern="0" cap="none" spc="0" normalizeH="0" baseline="0" noProof="0" dirty="0" smtClean="0">
                <a:ln>
                  <a:noFill/>
                </a:ln>
                <a:solidFill>
                  <a:srgbClr val="1F497D">
                    <a:lumMod val="60000"/>
                    <a:lumOff val="40000"/>
                  </a:srgbClr>
                </a:solidFill>
                <a:effectLst/>
                <a:uLnTx/>
                <a:uFillTx/>
                <a:latin typeface="Calibri"/>
              </a:rPr>
              <a:t>Cycle Terminal</a:t>
            </a:r>
            <a:endParaRPr kumimoji="0" lang="fr-FR" sz="2000" b="0" i="1" u="none" strike="noStrike" kern="0" cap="none" spc="0" normalizeH="0" baseline="0" noProof="0" dirty="0">
              <a:ln>
                <a:noFill/>
              </a:ln>
              <a:solidFill>
                <a:srgbClr val="1F497D">
                  <a:lumMod val="60000"/>
                  <a:lumOff val="40000"/>
                </a:srgbClr>
              </a:solidFill>
              <a:effectLst/>
              <a:uLnTx/>
              <a:uFillTx/>
              <a:latin typeface="Calibri"/>
            </a:endParaRPr>
          </a:p>
        </p:txBody>
      </p:sp>
      <p:sp>
        <p:nvSpPr>
          <p:cNvPr id="8" name="ZoneTexte 7"/>
          <p:cNvSpPr txBox="1"/>
          <p:nvPr userDrawn="1"/>
        </p:nvSpPr>
        <p:spPr>
          <a:xfrm>
            <a:off x="8604448" y="2504296"/>
            <a:ext cx="442035" cy="1932816"/>
          </a:xfrm>
          <a:prstGeom prst="rect">
            <a:avLst/>
          </a:prstGeom>
          <a:noFill/>
        </p:spPr>
        <p:txBody>
          <a:bodyPr vert="vert270" wrap="square" lIns="36000" tIns="36000" rIns="36000" bIns="36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1" u="none" strike="noStrike" kern="0" cap="none" spc="0" normalizeH="0" baseline="0" noProof="0" dirty="0" smtClean="0">
                <a:ln>
                  <a:noFill/>
                </a:ln>
                <a:solidFill>
                  <a:srgbClr val="1F497D">
                    <a:lumMod val="60000"/>
                    <a:lumOff val="40000"/>
                  </a:srgbClr>
                </a:solidFill>
                <a:effectLst/>
                <a:uLnTx/>
                <a:uFillTx/>
                <a:latin typeface="Calibri"/>
              </a:rPr>
              <a:t>Baccalauréat</a:t>
            </a:r>
            <a:endParaRPr kumimoji="0" lang="fr-FR" sz="2400" b="1" i="1" u="none" strike="noStrike" kern="0" cap="none" spc="0" normalizeH="0" baseline="0" noProof="0" dirty="0">
              <a:ln>
                <a:noFill/>
              </a:ln>
              <a:solidFill>
                <a:srgbClr val="1F497D">
                  <a:lumMod val="60000"/>
                  <a:lumOff val="40000"/>
                </a:srgbClr>
              </a:solidFill>
              <a:effectLst/>
              <a:uLnTx/>
              <a:uFillTx/>
              <a:latin typeface="Calibri"/>
            </a:endParaRPr>
          </a:p>
        </p:txBody>
      </p:sp>
      <p:sp>
        <p:nvSpPr>
          <p:cNvPr id="9" name="Rectangle à coins arrondis 8"/>
          <p:cNvSpPr/>
          <p:nvPr userDrawn="1"/>
        </p:nvSpPr>
        <p:spPr>
          <a:xfrm flipH="1">
            <a:off x="36004" y="6237312"/>
            <a:ext cx="827584" cy="540060"/>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Version</a:t>
            </a:r>
          </a:p>
          <a:p>
            <a:pPr algn="ctr"/>
            <a:r>
              <a:rPr lang="fr-FR" sz="1200" dirty="0" smtClean="0"/>
              <a:t>1.0</a:t>
            </a:r>
          </a:p>
        </p:txBody>
      </p:sp>
      <p:sp>
        <p:nvSpPr>
          <p:cNvPr id="10" name="Rectangle 9"/>
          <p:cNvSpPr/>
          <p:nvPr userDrawn="1"/>
        </p:nvSpPr>
        <p:spPr>
          <a:xfrm rot="16200000">
            <a:off x="-2606151" y="3113387"/>
            <a:ext cx="6012667" cy="523220"/>
          </a:xfrm>
          <a:prstGeom prst="rect">
            <a:avLst/>
          </a:prstGeom>
        </p:spPr>
        <p:txBody>
          <a:bodyPr wrap="square">
            <a:spAutoFit/>
          </a:bodyPr>
          <a:lstStyle/>
          <a:p>
            <a:pPr algn="ctr"/>
            <a:r>
              <a:rPr lang="fr-FR" sz="2800" b="1" i="1" dirty="0" smtClean="0">
                <a:solidFill>
                  <a:schemeClr val="bg1"/>
                </a:solidFill>
                <a:effectLst>
                  <a:outerShdw blurRad="38100" dist="38100" dir="2700000" algn="tl">
                    <a:srgbClr val="000000">
                      <a:alpha val="43137"/>
                    </a:srgbClr>
                  </a:outerShdw>
                </a:effectLst>
              </a:rPr>
              <a:t>Robot M.I.M.I.</a:t>
            </a:r>
            <a:endParaRPr lang="fr-FR"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48309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175406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41225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214781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262885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16320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140267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328481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D7EC28-AD3B-4A84-98EB-8074877DC472}" type="datetimeFigureOut">
              <a:rPr lang="fr-FR" smtClean="0"/>
              <a:pPr/>
              <a:t>05/09/2013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37BD0-DD47-4D19-AA19-D4BEE4BA1DA9}" type="slidenum">
              <a:rPr lang="fr-FR" smtClean="0"/>
              <a:pPr/>
              <a:t>‹N°›</a:t>
            </a:fld>
            <a:endParaRPr lang="fr-FR"/>
          </a:p>
        </p:txBody>
      </p:sp>
    </p:spTree>
    <p:extLst>
      <p:ext uri="{BB962C8B-B14F-4D97-AF65-F5344CB8AC3E}">
        <p14:creationId xmlns:p14="http://schemas.microsoft.com/office/powerpoint/2010/main" val="423997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EC28-AD3B-4A84-98EB-8074877DC472}" type="datetimeFigureOut">
              <a:rPr lang="fr-FR" smtClean="0"/>
              <a:pPr/>
              <a:t>05/09/2013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37BD0-DD47-4D19-AA19-D4BEE4BA1DA9}" type="slidenum">
              <a:rPr lang="fr-FR" smtClean="0"/>
              <a:pPr/>
              <a:t>‹N°›</a:t>
            </a:fld>
            <a:endParaRPr lang="fr-FR"/>
          </a:p>
        </p:txBody>
      </p:sp>
    </p:spTree>
    <p:extLst>
      <p:ext uri="{BB962C8B-B14F-4D97-AF65-F5344CB8AC3E}">
        <p14:creationId xmlns:p14="http://schemas.microsoft.com/office/powerpoint/2010/main" val="1480295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0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emf"/><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7750" y="620688"/>
            <a:ext cx="6624736" cy="4104576"/>
          </a:xfrm>
          <a:prstGeom prst="rect">
            <a:avLst/>
          </a:prstGeom>
          <a:noFill/>
        </p:spPr>
        <p:txBody>
          <a:bodyPr wrap="square" lIns="36000" tIns="36000" rIns="36000" bIns="36000" rtlCol="0">
            <a:spAutoFit/>
          </a:bodyPr>
          <a:lstStyle/>
          <a:p>
            <a:pPr algn="ctr"/>
            <a:endParaRPr lang="fr-FR" sz="2000" b="1" i="1" dirty="0" smtClean="0">
              <a:solidFill>
                <a:schemeClr val="bg1"/>
              </a:solidFill>
              <a:effectLst>
                <a:outerShdw blurRad="38100" dist="38100" dir="2700000" algn="tl">
                  <a:srgbClr val="000000">
                    <a:alpha val="43137"/>
                  </a:srgbClr>
                </a:outerShdw>
              </a:effectLst>
            </a:endParaRPr>
          </a:p>
          <a:p>
            <a:pPr algn="ctr"/>
            <a:r>
              <a:rPr lang="fr-FR" sz="4800" b="1" i="1" dirty="0" smtClean="0">
                <a:solidFill>
                  <a:schemeClr val="bg1"/>
                </a:solidFill>
                <a:effectLst>
                  <a:outerShdw blurRad="38100" dist="38100" dir="2700000" algn="tl">
                    <a:srgbClr val="000000">
                      <a:alpha val="43137"/>
                    </a:srgbClr>
                  </a:outerShdw>
                </a:effectLst>
              </a:rPr>
              <a:t>Système à enseigner :</a:t>
            </a:r>
          </a:p>
          <a:p>
            <a:pPr algn="ctr"/>
            <a:endParaRPr lang="fr-FR" sz="4800" b="1" i="1" dirty="0" smtClean="0">
              <a:solidFill>
                <a:schemeClr val="bg1"/>
              </a:solidFill>
              <a:effectLst>
                <a:outerShdw blurRad="38100" dist="38100" dir="2700000" algn="tl">
                  <a:srgbClr val="000000">
                    <a:alpha val="43137"/>
                  </a:srgbClr>
                </a:outerShdw>
              </a:effectLst>
            </a:endParaRPr>
          </a:p>
          <a:p>
            <a:pPr algn="ctr"/>
            <a:r>
              <a:rPr lang="fr-FR" sz="6600" b="1" i="1" dirty="0" smtClean="0">
                <a:solidFill>
                  <a:schemeClr val="bg1"/>
                </a:solidFill>
                <a:effectLst>
                  <a:outerShdw blurRad="38100" dist="38100" dir="2700000" algn="tl">
                    <a:srgbClr val="000000">
                      <a:alpha val="43137"/>
                    </a:srgbClr>
                  </a:outerShdw>
                </a:effectLst>
              </a:rPr>
              <a:t>Robot M.I.M.I.</a:t>
            </a:r>
          </a:p>
          <a:p>
            <a:pPr algn="ctr"/>
            <a:r>
              <a:rPr lang="fr-FR" sz="4000" b="1" i="1" dirty="0" err="1" smtClean="0">
                <a:solidFill>
                  <a:schemeClr val="bg1"/>
                </a:solidFill>
                <a:effectLst>
                  <a:outerShdw blurRad="38100" dist="38100" dir="2700000" algn="tl">
                    <a:srgbClr val="000000">
                      <a:alpha val="43137"/>
                    </a:srgbClr>
                  </a:outerShdw>
                </a:effectLst>
              </a:rPr>
              <a:t>Multipode</a:t>
            </a:r>
            <a:r>
              <a:rPr lang="fr-FR" sz="4000" b="1" i="1" dirty="0" smtClean="0">
                <a:solidFill>
                  <a:schemeClr val="bg1"/>
                </a:solidFill>
                <a:effectLst>
                  <a:outerShdw blurRad="38100" dist="38100" dir="2700000" algn="tl">
                    <a:srgbClr val="000000">
                      <a:alpha val="43137"/>
                    </a:srgbClr>
                  </a:outerShdw>
                </a:effectLst>
              </a:rPr>
              <a:t> Intelligent</a:t>
            </a:r>
          </a:p>
          <a:p>
            <a:pPr algn="ctr"/>
            <a:r>
              <a:rPr lang="fr-FR" sz="4000" b="1" i="1" dirty="0" smtClean="0">
                <a:solidFill>
                  <a:schemeClr val="bg1"/>
                </a:solidFill>
                <a:effectLst>
                  <a:outerShdw blurRad="38100" dist="38100" dir="2700000" algn="tl">
                    <a:srgbClr val="000000">
                      <a:alpha val="43137"/>
                    </a:srgbClr>
                  </a:outerShdw>
                </a:effectLst>
              </a:rPr>
              <a:t>à Mobilité Interactive</a:t>
            </a:r>
            <a:endParaRPr lang="fr-FR" sz="4000" b="1" i="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06552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688632"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Cette application permet le contrôle / commande du robot M.I.M.I. à partir de la tablette tactile. Elle dispose de deux modes avancées, l’un avec le pilotage par l’accéléromètre de la tablette et l’autre pour un auto-apprentissage des mouvements.</a:t>
            </a:r>
          </a:p>
          <a:p>
            <a:pPr algn="just"/>
            <a:r>
              <a:rPr lang="fr-FR" sz="1400" dirty="0" smtClean="0">
                <a:solidFill>
                  <a:schemeClr val="bg1"/>
                </a:solidFill>
                <a:latin typeface="Arial" pitchFamily="34" charset="0"/>
                <a:cs typeface="Arial" pitchFamily="34" charset="0"/>
              </a:rPr>
              <a:t>La connexion entre le robot M.I.M.I. et la tablette est en Bluetooth.</a:t>
            </a:r>
            <a:endParaRPr lang="fr-FR" sz="1400" dirty="0">
              <a:solidFill>
                <a:schemeClr val="bg1"/>
              </a:solidFill>
              <a:latin typeface="Arial" pitchFamily="34" charset="0"/>
              <a:cs typeface="Arial" pitchFamily="34" charset="0"/>
            </a:endParaRPr>
          </a:p>
        </p:txBody>
      </p:sp>
      <p:sp>
        <p:nvSpPr>
          <p:cNvPr id="23" name="ZoneTexte 22"/>
          <p:cNvSpPr txBox="1"/>
          <p:nvPr/>
        </p:nvSpPr>
        <p:spPr>
          <a:xfrm>
            <a:off x="827584" y="764704"/>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Guider le robot M.I.M.I.</a:t>
            </a: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304764"/>
            <a:ext cx="2520000" cy="4033272"/>
          </a:xfrm>
          <a:prstGeom prst="rect">
            <a:avLst/>
          </a:prstGeom>
        </p:spPr>
      </p:pic>
      <p:sp>
        <p:nvSpPr>
          <p:cNvPr id="10" name="Arrondir un rectangle à un seul coin 9"/>
          <p:cNvSpPr/>
          <p:nvPr/>
        </p:nvSpPr>
        <p:spPr>
          <a:xfrm>
            <a:off x="3959932" y="1448780"/>
            <a:ext cx="3996444" cy="3636404"/>
          </a:xfrm>
          <a:prstGeom prst="round1Rect">
            <a:avLst>
              <a:gd name="adj" fmla="val 95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1" name="ZoneTexte 10"/>
          <p:cNvSpPr txBox="1"/>
          <p:nvPr/>
        </p:nvSpPr>
        <p:spPr>
          <a:xfrm rot="10800000" flipH="1" flipV="1">
            <a:off x="4031941" y="1571305"/>
            <a:ext cx="3780420" cy="3477875"/>
          </a:xfrm>
          <a:prstGeom prst="rect">
            <a:avLst/>
          </a:prstGeom>
          <a:noFill/>
        </p:spPr>
        <p:txBody>
          <a:bodyPr wrap="square" rtlCol="0">
            <a:spAutoFit/>
          </a:bodyPr>
          <a:lstStyle/>
          <a:p>
            <a:pPr algn="just">
              <a:tabLst>
                <a:tab pos="266700" algn="l"/>
              </a:tabLst>
            </a:pPr>
            <a:r>
              <a:rPr lang="fr-FR" sz="1100" dirty="0" smtClean="0">
                <a:solidFill>
                  <a:schemeClr val="bg1"/>
                </a:solidFill>
                <a:latin typeface="Arial" pitchFamily="34" charset="0"/>
                <a:cs typeface="Arial" pitchFamily="34" charset="0"/>
              </a:rPr>
              <a:t>L’application « Guider le robot M.I.M.I. » est une application spécifique qui permet le contrôler / commande du robot M.I.M.I. à partir d’une tablette tactile sous </a:t>
            </a:r>
            <a:r>
              <a:rPr lang="fr-FR" sz="1100" dirty="0" err="1" smtClean="0">
                <a:solidFill>
                  <a:schemeClr val="bg1"/>
                </a:solidFill>
                <a:latin typeface="Arial" pitchFamily="34" charset="0"/>
                <a:cs typeface="Arial" pitchFamily="34" charset="0"/>
              </a:rPr>
              <a:t>Androïd</a:t>
            </a:r>
            <a:r>
              <a:rPr lang="fr-FR" sz="1100" dirty="0" smtClean="0">
                <a:solidFill>
                  <a:schemeClr val="bg1"/>
                </a:solidFill>
                <a:latin typeface="Arial" pitchFamily="34" charset="0"/>
                <a:cs typeface="Arial" pitchFamily="34" charset="0"/>
              </a:rPr>
              <a:t>.</a:t>
            </a:r>
          </a:p>
          <a:p>
            <a:pPr algn="just">
              <a:tabLst>
                <a:tab pos="266700" algn="l"/>
              </a:tabLst>
            </a:pPr>
            <a:r>
              <a:rPr lang="fr-FR" sz="1100" dirty="0" smtClean="0">
                <a:solidFill>
                  <a:schemeClr val="bg1"/>
                </a:solidFill>
                <a:latin typeface="Arial" pitchFamily="34" charset="0"/>
                <a:cs typeface="Arial" pitchFamily="34" charset="0"/>
              </a:rPr>
              <a:t>Cette application intègre plusieurs fonctionnalités :</a:t>
            </a:r>
          </a:p>
          <a:p>
            <a:pPr>
              <a:tabLst>
                <a:tab pos="266700" algn="l"/>
              </a:tabLst>
            </a:pPr>
            <a:r>
              <a:rPr lang="fr-FR" sz="1100" dirty="0" smtClean="0">
                <a:solidFill>
                  <a:schemeClr val="bg1"/>
                </a:solidFill>
                <a:latin typeface="Arial" pitchFamily="34" charset="0"/>
                <a:cs typeface="Arial" pitchFamily="34" charset="0"/>
              </a:rPr>
              <a:t>- Connexion de la tablette au robot en Bluetooth avec paramétrage,</a:t>
            </a:r>
          </a:p>
          <a:p>
            <a:pPr>
              <a:tabLst>
                <a:tab pos="266700" algn="l"/>
              </a:tabLst>
            </a:pPr>
            <a:r>
              <a:rPr lang="fr-FR" sz="1100" dirty="0" smtClean="0">
                <a:solidFill>
                  <a:schemeClr val="bg1"/>
                </a:solidFill>
                <a:latin typeface="Arial" pitchFamily="34" charset="0"/>
                <a:cs typeface="Arial" pitchFamily="34" charset="0"/>
              </a:rPr>
              <a:t>- Guidage avec boutons « marche avant »,  « marche arrière », « rotation droit »e et « rotation gauche » du robot</a:t>
            </a:r>
          </a:p>
          <a:p>
            <a:pPr>
              <a:tabLst>
                <a:tab pos="266700" algn="l"/>
              </a:tabLst>
            </a:pPr>
            <a:r>
              <a:rPr lang="fr-FR" sz="1100" dirty="0" smtClean="0">
                <a:solidFill>
                  <a:schemeClr val="bg1"/>
                </a:solidFill>
                <a:latin typeface="Arial" pitchFamily="34" charset="0"/>
                <a:cs typeface="Arial" pitchFamily="34" charset="0"/>
              </a:rPr>
              <a:t>- Lecture de la tension batterie et de la distance par l’intermédiaire du télémètre et </a:t>
            </a:r>
            <a:r>
              <a:rPr lang="fr-FR" sz="1100" dirty="0" err="1" smtClean="0">
                <a:solidFill>
                  <a:schemeClr val="bg1"/>
                </a:solidFill>
                <a:latin typeface="Arial" pitchFamily="34" charset="0"/>
                <a:cs typeface="Arial" pitchFamily="34" charset="0"/>
              </a:rPr>
              <a:t>bargraphes</a:t>
            </a:r>
            <a:endParaRPr lang="fr-FR" sz="1100" dirty="0" smtClean="0">
              <a:solidFill>
                <a:schemeClr val="bg1"/>
              </a:solidFill>
              <a:latin typeface="Arial" pitchFamily="34" charset="0"/>
              <a:cs typeface="Arial" pitchFamily="34" charset="0"/>
            </a:endParaRPr>
          </a:p>
          <a:p>
            <a:pPr>
              <a:tabLst>
                <a:tab pos="266700" algn="l"/>
              </a:tabLst>
            </a:pPr>
            <a:r>
              <a:rPr lang="fr-FR" sz="1100" dirty="0" smtClean="0">
                <a:solidFill>
                  <a:schemeClr val="bg1"/>
                </a:solidFill>
                <a:latin typeface="Arial" pitchFamily="34" charset="0"/>
                <a:cs typeface="Arial" pitchFamily="34" charset="0"/>
              </a:rPr>
              <a:t>- Gestion du générateur de mélodie</a:t>
            </a:r>
          </a:p>
          <a:p>
            <a:pPr>
              <a:tabLst>
                <a:tab pos="266700" algn="l"/>
              </a:tabLst>
            </a:pPr>
            <a:r>
              <a:rPr lang="fr-FR" sz="1100" dirty="0" smtClean="0">
                <a:solidFill>
                  <a:schemeClr val="bg1"/>
                </a:solidFill>
                <a:latin typeface="Arial" pitchFamily="34" charset="0"/>
                <a:cs typeface="Arial" pitchFamily="34" charset="0"/>
              </a:rPr>
              <a:t>- Paramétrage de la mise en veille du robot et bouton de « </a:t>
            </a:r>
            <a:r>
              <a:rPr lang="fr-FR" sz="1100" dirty="0" err="1" smtClean="0">
                <a:solidFill>
                  <a:schemeClr val="bg1"/>
                </a:solidFill>
                <a:latin typeface="Arial" pitchFamily="34" charset="0"/>
                <a:cs typeface="Arial" pitchFamily="34" charset="0"/>
              </a:rPr>
              <a:t>parckage</a:t>
            </a:r>
            <a:r>
              <a:rPr lang="fr-FR" sz="1100" dirty="0" smtClean="0">
                <a:solidFill>
                  <a:schemeClr val="bg1"/>
                </a:solidFill>
                <a:latin typeface="Arial" pitchFamily="34" charset="0"/>
                <a:cs typeface="Arial" pitchFamily="34" charset="0"/>
              </a:rPr>
              <a:t> » du robot</a:t>
            </a:r>
          </a:p>
          <a:p>
            <a:pPr>
              <a:tabLst>
                <a:tab pos="266700" algn="l"/>
              </a:tabLst>
            </a:pPr>
            <a:r>
              <a:rPr lang="fr-FR" sz="1100" dirty="0" smtClean="0">
                <a:solidFill>
                  <a:schemeClr val="bg1"/>
                </a:solidFill>
                <a:latin typeface="Arial" pitchFamily="34" charset="0"/>
                <a:cs typeface="Arial" pitchFamily="34" charset="0"/>
              </a:rPr>
              <a:t>- Pilotage du robot à partir de l’accéléromètre interne à la tablette</a:t>
            </a:r>
          </a:p>
          <a:p>
            <a:pPr>
              <a:tabLst>
                <a:tab pos="266700" algn="l"/>
              </a:tabLst>
            </a:pPr>
            <a:r>
              <a:rPr lang="fr-FR" sz="1100" dirty="0" smtClean="0">
                <a:solidFill>
                  <a:schemeClr val="bg1"/>
                </a:solidFill>
                <a:latin typeface="Arial" pitchFamily="34" charset="0"/>
                <a:cs typeface="Arial" pitchFamily="34" charset="0"/>
              </a:rPr>
              <a:t>- Auto-apprentissage des mouvements avec enregistrement des séquences et possibilité de relecture des trames envoyées. </a:t>
            </a:r>
          </a:p>
        </p:txBody>
      </p:sp>
      <p:sp>
        <p:nvSpPr>
          <p:cNvPr id="9" name="ZoneTexte 8"/>
          <p:cNvSpPr txBox="1"/>
          <p:nvPr/>
        </p:nvSpPr>
        <p:spPr>
          <a:xfrm rot="19324747">
            <a:off x="767964" y="1526138"/>
            <a:ext cx="1891234" cy="338554"/>
          </a:xfrm>
          <a:prstGeom prst="rect">
            <a:avLst/>
          </a:prstGeom>
        </p:spPr>
        <p:style>
          <a:lnRef idx="1">
            <a:schemeClr val="accent2"/>
          </a:lnRef>
          <a:fillRef idx="3">
            <a:schemeClr val="accent2"/>
          </a:fillRef>
          <a:effectRef idx="2">
            <a:schemeClr val="accent2"/>
          </a:effectRef>
          <a:fontRef idx="minor">
            <a:schemeClr val="lt1"/>
          </a:fontRef>
        </p:style>
        <p:txBody>
          <a:bodyPr wrap="square" lIns="36000" tIns="0" rIns="36000" bIns="0" rtlCol="0" anchor="ctr">
            <a:spAutoFit/>
          </a:bodyPr>
          <a:lstStyle/>
          <a:p>
            <a:pPr algn="ctr"/>
            <a:r>
              <a:rPr lang="fr-FR" sz="2200" b="1" dirty="0" smtClean="0">
                <a:solidFill>
                  <a:schemeClr val="bg1"/>
                </a:solidFill>
                <a:latin typeface="Arial" pitchFamily="34" charset="0"/>
                <a:cs typeface="Arial" pitchFamily="34" charset="0"/>
              </a:rPr>
              <a:t>Open source</a:t>
            </a:r>
          </a:p>
        </p:txBody>
      </p:sp>
    </p:spTree>
    <p:extLst>
      <p:ext uri="{BB962C8B-B14F-4D97-AF65-F5344CB8AC3E}">
        <p14:creationId xmlns:p14="http://schemas.microsoft.com/office/powerpoint/2010/main" val="6958452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76064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Cette application permet le contrôle / commande de chacune des pattes du robot M.I.M.I. à partir de la tablette tactile avec retour sur une figure 3D. Les déplacements sont réalisés avec le doigt ou les curseurs et un retour d’information sur la position courante, le couple et de l’écart de position est disponible.</a:t>
            </a:r>
            <a:endParaRPr lang="fr-FR" sz="1400" dirty="0">
              <a:solidFill>
                <a:schemeClr val="bg1"/>
              </a:solidFill>
              <a:latin typeface="Arial" pitchFamily="34" charset="0"/>
              <a:cs typeface="Arial" pitchFamily="34" charset="0"/>
            </a:endParaRPr>
          </a:p>
        </p:txBody>
      </p:sp>
      <p:sp>
        <p:nvSpPr>
          <p:cNvPr id="23" name="ZoneTexte 22"/>
          <p:cNvSpPr txBox="1"/>
          <p:nvPr/>
        </p:nvSpPr>
        <p:spPr>
          <a:xfrm>
            <a:off x="827584" y="764704"/>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Gérer les pattes du robot M.I.M.I.</a:t>
            </a:r>
          </a:p>
        </p:txBody>
      </p:sp>
      <p:sp>
        <p:nvSpPr>
          <p:cNvPr id="10" name="Arrondir un rectangle à un seul coin 9"/>
          <p:cNvSpPr/>
          <p:nvPr/>
        </p:nvSpPr>
        <p:spPr>
          <a:xfrm>
            <a:off x="1259632" y="1268761"/>
            <a:ext cx="6948772" cy="1446551"/>
          </a:xfrm>
          <a:prstGeom prst="round1Rect">
            <a:avLst>
              <a:gd name="adj" fmla="val 95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1" name="ZoneTexte 10"/>
          <p:cNvSpPr txBox="1"/>
          <p:nvPr/>
        </p:nvSpPr>
        <p:spPr>
          <a:xfrm rot="10800000" flipH="1" flipV="1">
            <a:off x="1259632" y="1268761"/>
            <a:ext cx="6804756" cy="1446550"/>
          </a:xfrm>
          <a:prstGeom prst="rect">
            <a:avLst/>
          </a:prstGeom>
          <a:noFill/>
        </p:spPr>
        <p:txBody>
          <a:bodyPr wrap="square" rtlCol="0">
            <a:spAutoFit/>
          </a:bodyPr>
          <a:lstStyle/>
          <a:p>
            <a:pPr algn="just">
              <a:tabLst>
                <a:tab pos="266700" algn="l"/>
              </a:tabLst>
            </a:pPr>
            <a:r>
              <a:rPr lang="fr-FR" sz="1100" dirty="0" smtClean="0">
                <a:solidFill>
                  <a:schemeClr val="bg1"/>
                </a:solidFill>
                <a:latin typeface="Arial" pitchFamily="34" charset="0"/>
                <a:cs typeface="Arial" pitchFamily="34" charset="0"/>
              </a:rPr>
              <a:t>L’application « Gérer les pattes du robot M.I.M.I. » est une application spécifique qui permet le contrôler / commande d’une ou plusieurs pattes du robot M.I.M.I. à partir d’une tablette tactile avec retour sur un schéma 3D représentant le robot. Cette application intègre plusieurs fonctionnalités :</a:t>
            </a:r>
          </a:p>
          <a:p>
            <a:pPr>
              <a:tabLst>
                <a:tab pos="266700" algn="l"/>
              </a:tabLst>
            </a:pPr>
            <a:r>
              <a:rPr lang="fr-FR" sz="1100" dirty="0" smtClean="0">
                <a:solidFill>
                  <a:schemeClr val="bg1"/>
                </a:solidFill>
                <a:latin typeface="Arial" pitchFamily="34" charset="0"/>
                <a:cs typeface="Arial" pitchFamily="34" charset="0"/>
              </a:rPr>
              <a:t>- Connexion de la tablette au robot en Bluetooth avec paramétrage,</a:t>
            </a:r>
          </a:p>
          <a:p>
            <a:pPr>
              <a:tabLst>
                <a:tab pos="266700" algn="l"/>
              </a:tabLst>
            </a:pPr>
            <a:r>
              <a:rPr lang="fr-FR" sz="1100" dirty="0" smtClean="0">
                <a:solidFill>
                  <a:schemeClr val="bg1"/>
                </a:solidFill>
                <a:latin typeface="Arial" pitchFamily="34" charset="0"/>
                <a:cs typeface="Arial" pitchFamily="34" charset="0"/>
              </a:rPr>
              <a:t>- Pilotage d’une ou plusieurs pattes à l’aide des curseurs ou avec les doigts de l’utilisateur,</a:t>
            </a:r>
          </a:p>
          <a:p>
            <a:pPr>
              <a:tabLst>
                <a:tab pos="266700" algn="l"/>
              </a:tabLst>
            </a:pPr>
            <a:r>
              <a:rPr lang="fr-FR" sz="1100" dirty="0" smtClean="0">
                <a:solidFill>
                  <a:schemeClr val="bg1"/>
                </a:solidFill>
                <a:latin typeface="Arial" pitchFamily="34" charset="0"/>
                <a:cs typeface="Arial" pitchFamily="34" charset="0"/>
              </a:rPr>
              <a:t>- Visualisation de la position courante, du couple et de l’écart de position sur les articulations d’une patte</a:t>
            </a:r>
          </a:p>
          <a:p>
            <a:pPr>
              <a:tabLst>
                <a:tab pos="266700" algn="l"/>
              </a:tabLst>
            </a:pPr>
            <a:r>
              <a:rPr lang="fr-FR" sz="1100" dirty="0" smtClean="0">
                <a:solidFill>
                  <a:schemeClr val="bg1"/>
                </a:solidFill>
                <a:latin typeface="Arial" pitchFamily="34" charset="0"/>
                <a:cs typeface="Arial" pitchFamily="34" charset="0"/>
              </a:rPr>
              <a:t>- Auto-apprentissage des mouvements avec enregistrement des séquences et possibilité de relecture des trames envoyées. </a:t>
            </a: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776" y="2853224"/>
            <a:ext cx="4147894" cy="2592000"/>
          </a:xfrm>
          <a:prstGeom prst="rect">
            <a:avLst/>
          </a:prstGeom>
        </p:spPr>
      </p:pic>
    </p:spTree>
    <p:extLst>
      <p:ext uri="{BB962C8B-B14F-4D97-AF65-F5344CB8AC3E}">
        <p14:creationId xmlns:p14="http://schemas.microsoft.com/office/powerpoint/2010/main" val="104600370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688632"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Cette application permet de d’émettre et d’observer des trames échangées sur les différentes liaisons numériques du robot M.I.M.I.</a:t>
            </a:r>
          </a:p>
          <a:p>
            <a:pPr algn="just"/>
            <a:r>
              <a:rPr lang="fr-FR" sz="1400" dirty="0" smtClean="0">
                <a:solidFill>
                  <a:schemeClr val="bg1"/>
                </a:solidFill>
                <a:latin typeface="Arial" pitchFamily="34" charset="0"/>
                <a:cs typeface="Arial" pitchFamily="34" charset="0"/>
              </a:rPr>
              <a:t>Un processeur spécifique est dédiée sur les cartes électroniques. L’ensemble de la messagerie (Bluetooth, Bus CAN, </a:t>
            </a:r>
            <a:r>
              <a:rPr lang="fr-FR" sz="1400" dirty="0" smtClean="0">
                <a:solidFill>
                  <a:schemeClr val="bg1"/>
                </a:solidFill>
                <a:latin typeface="Arial" pitchFamily="34" charset="0"/>
                <a:cs typeface="Arial" pitchFamily="34" charset="0"/>
              </a:rPr>
              <a:t>RS232 </a:t>
            </a:r>
            <a:r>
              <a:rPr lang="fr-FR" sz="1400" dirty="0" err="1" smtClean="0">
                <a:solidFill>
                  <a:schemeClr val="bg1"/>
                </a:solidFill>
                <a:latin typeface="Arial" pitchFamily="34" charset="0"/>
                <a:cs typeface="Arial" pitchFamily="34" charset="0"/>
              </a:rPr>
              <a:t>Servo</a:t>
            </a:r>
            <a:r>
              <a:rPr lang="fr-FR" sz="1400" dirty="0" smtClean="0">
                <a:solidFill>
                  <a:schemeClr val="bg1"/>
                </a:solidFill>
                <a:latin typeface="Arial" pitchFamily="34" charset="0"/>
                <a:cs typeface="Arial" pitchFamily="34" charset="0"/>
              </a:rPr>
              <a:t> et I2C) est fournie dans les documents d’accompagnement</a:t>
            </a:r>
            <a:endParaRPr lang="fr-FR" sz="1400" dirty="0">
              <a:solidFill>
                <a:schemeClr val="bg1"/>
              </a:solidFill>
              <a:latin typeface="Arial" pitchFamily="34" charset="0"/>
              <a:cs typeface="Arial" pitchFamily="34" charset="0"/>
            </a:endParaRPr>
          </a:p>
        </p:txBody>
      </p:sp>
      <p:sp>
        <p:nvSpPr>
          <p:cNvPr id="23" name="ZoneTexte 22"/>
          <p:cNvSpPr txBox="1"/>
          <p:nvPr/>
        </p:nvSpPr>
        <p:spPr>
          <a:xfrm>
            <a:off x="827584" y="764704"/>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Gérer les liaisons numérique du robot M.I.M.I.</a:t>
            </a:r>
          </a:p>
        </p:txBody>
      </p:sp>
      <p:sp>
        <p:nvSpPr>
          <p:cNvPr id="10" name="Arrondir un rectangle à un seul coin 9"/>
          <p:cNvSpPr/>
          <p:nvPr/>
        </p:nvSpPr>
        <p:spPr>
          <a:xfrm>
            <a:off x="3959932" y="1446065"/>
            <a:ext cx="4176464" cy="3685043"/>
          </a:xfrm>
          <a:prstGeom prst="round1Rect">
            <a:avLst>
              <a:gd name="adj" fmla="val 95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1" name="ZoneTexte 10"/>
          <p:cNvSpPr txBox="1"/>
          <p:nvPr/>
        </p:nvSpPr>
        <p:spPr>
          <a:xfrm rot="10800000" flipH="1" flipV="1">
            <a:off x="3959932" y="1483957"/>
            <a:ext cx="4176464" cy="3647152"/>
          </a:xfrm>
          <a:prstGeom prst="rect">
            <a:avLst/>
          </a:prstGeom>
          <a:noFill/>
        </p:spPr>
        <p:txBody>
          <a:bodyPr wrap="square" rtlCol="0">
            <a:spAutoFit/>
          </a:bodyPr>
          <a:lstStyle/>
          <a:p>
            <a:pPr algn="just">
              <a:tabLst>
                <a:tab pos="266700" algn="l"/>
              </a:tabLst>
            </a:pPr>
            <a:r>
              <a:rPr lang="fr-FR" sz="1100" dirty="0" smtClean="0">
                <a:solidFill>
                  <a:schemeClr val="bg1"/>
                </a:solidFill>
                <a:latin typeface="Arial" pitchFamily="34" charset="0"/>
                <a:cs typeface="Arial" pitchFamily="34" charset="0"/>
              </a:rPr>
              <a:t>L’application « Gestion des liaisons numériques du robot M.I.M.I. » est une application spécifique qui permet d’émettre et réceptionner, à partir de la tablette,  l’ensemble des trames échangées sur les différents bus de communication du robot. </a:t>
            </a:r>
          </a:p>
          <a:p>
            <a:pPr algn="just">
              <a:tabLst>
                <a:tab pos="266700" algn="l"/>
              </a:tabLst>
            </a:pPr>
            <a:endParaRPr lang="fr-FR" sz="1100" dirty="0" smtClean="0">
              <a:solidFill>
                <a:schemeClr val="bg1"/>
              </a:solidFill>
              <a:latin typeface="Arial" pitchFamily="34" charset="0"/>
              <a:cs typeface="Arial" pitchFamily="34" charset="0"/>
            </a:endParaRPr>
          </a:p>
          <a:p>
            <a:pPr algn="just">
              <a:tabLst>
                <a:tab pos="266700" algn="l"/>
              </a:tabLst>
            </a:pPr>
            <a:r>
              <a:rPr lang="fr-FR" sz="1100" dirty="0" smtClean="0">
                <a:solidFill>
                  <a:schemeClr val="bg1"/>
                </a:solidFill>
                <a:latin typeface="Arial" pitchFamily="34" charset="0"/>
                <a:cs typeface="Arial" pitchFamily="34" charset="0"/>
              </a:rPr>
              <a:t>Cette application intègre plusieurs fonctionnalités :</a:t>
            </a:r>
          </a:p>
          <a:p>
            <a:pPr>
              <a:tabLst>
                <a:tab pos="266700" algn="l"/>
              </a:tabLst>
            </a:pPr>
            <a:r>
              <a:rPr lang="fr-FR" sz="1100" dirty="0" smtClean="0">
                <a:solidFill>
                  <a:schemeClr val="bg1"/>
                </a:solidFill>
                <a:latin typeface="Arial" pitchFamily="34" charset="0"/>
                <a:cs typeface="Arial" pitchFamily="34" charset="0"/>
              </a:rPr>
              <a:t>- Sélection de la liaison numérique avec zones d’émission, de réception et commentaires associés</a:t>
            </a:r>
          </a:p>
          <a:p>
            <a:pPr>
              <a:tabLst>
                <a:tab pos="266700" algn="l"/>
              </a:tabLst>
            </a:pPr>
            <a:r>
              <a:rPr lang="fr-FR" sz="1100" dirty="0" smtClean="0">
                <a:solidFill>
                  <a:schemeClr val="bg1"/>
                </a:solidFill>
                <a:latin typeface="Arial" pitchFamily="34" charset="0"/>
                <a:cs typeface="Arial" pitchFamily="34" charset="0"/>
              </a:rPr>
              <a:t>- Emission et réception d’une trame de communication en </a:t>
            </a:r>
            <a:r>
              <a:rPr lang="fr-FR" sz="1100" dirty="0" err="1" smtClean="0">
                <a:solidFill>
                  <a:schemeClr val="bg1"/>
                </a:solidFill>
                <a:latin typeface="Arial" pitchFamily="34" charset="0"/>
                <a:cs typeface="Arial" pitchFamily="34" charset="0"/>
              </a:rPr>
              <a:t>bleutooth</a:t>
            </a:r>
            <a:r>
              <a:rPr lang="fr-FR" sz="1100" dirty="0" smtClean="0">
                <a:solidFill>
                  <a:schemeClr val="bg1"/>
                </a:solidFill>
                <a:latin typeface="Arial" pitchFamily="34" charset="0"/>
                <a:cs typeface="Arial" pitchFamily="34" charset="0"/>
              </a:rPr>
              <a:t> avec codage et décodage de la trame,</a:t>
            </a:r>
          </a:p>
          <a:p>
            <a:pPr>
              <a:tabLst>
                <a:tab pos="266700" algn="l"/>
              </a:tabLst>
            </a:pPr>
            <a:r>
              <a:rPr lang="fr-FR" sz="1100" dirty="0">
                <a:solidFill>
                  <a:schemeClr val="bg1"/>
                </a:solidFill>
                <a:latin typeface="Arial" pitchFamily="34" charset="0"/>
                <a:cs typeface="Arial" pitchFamily="34" charset="0"/>
              </a:rPr>
              <a:t>- </a:t>
            </a:r>
            <a:r>
              <a:rPr lang="fr-FR" sz="1100" dirty="0" smtClean="0">
                <a:solidFill>
                  <a:schemeClr val="bg1"/>
                </a:solidFill>
                <a:latin typeface="Arial" pitchFamily="34" charset="0"/>
                <a:cs typeface="Arial" pitchFamily="34" charset="0"/>
              </a:rPr>
              <a:t>Emission et réception d’une trame de communication sur le Bus CAN avec codage et décodage de la trame,</a:t>
            </a:r>
            <a:endParaRPr lang="fr-FR" sz="1100" dirty="0">
              <a:solidFill>
                <a:schemeClr val="bg1"/>
              </a:solidFill>
              <a:latin typeface="Arial" pitchFamily="34" charset="0"/>
              <a:cs typeface="Arial" pitchFamily="34" charset="0"/>
            </a:endParaRPr>
          </a:p>
          <a:p>
            <a:pPr>
              <a:tabLst>
                <a:tab pos="266700" algn="l"/>
              </a:tabLst>
            </a:pPr>
            <a:r>
              <a:rPr lang="fr-FR" sz="1100" dirty="0" smtClean="0">
                <a:solidFill>
                  <a:schemeClr val="bg1"/>
                </a:solidFill>
                <a:latin typeface="Arial" pitchFamily="34" charset="0"/>
                <a:cs typeface="Arial" pitchFamily="34" charset="0"/>
              </a:rPr>
              <a:t>- Emission d’une trame de communication sur le bus RS323 des servomoteur avec codage et décodage de la trame,</a:t>
            </a:r>
          </a:p>
          <a:p>
            <a:pPr>
              <a:tabLst>
                <a:tab pos="266700" algn="l"/>
              </a:tabLst>
            </a:pPr>
            <a:r>
              <a:rPr lang="fr-FR" sz="1100" dirty="0" smtClean="0">
                <a:solidFill>
                  <a:schemeClr val="bg1"/>
                </a:solidFill>
                <a:latin typeface="Arial" pitchFamily="34" charset="0"/>
                <a:cs typeface="Arial" pitchFamily="34" charset="0"/>
              </a:rPr>
              <a:t>- Emission </a:t>
            </a:r>
            <a:r>
              <a:rPr lang="fr-FR" sz="1100" dirty="0">
                <a:solidFill>
                  <a:schemeClr val="bg1"/>
                </a:solidFill>
                <a:latin typeface="Arial" pitchFamily="34" charset="0"/>
                <a:cs typeface="Arial" pitchFamily="34" charset="0"/>
              </a:rPr>
              <a:t>d’une trame de communication sur le bus </a:t>
            </a:r>
            <a:r>
              <a:rPr lang="fr-FR" sz="1100" dirty="0" smtClean="0">
                <a:solidFill>
                  <a:schemeClr val="bg1"/>
                </a:solidFill>
                <a:latin typeface="Arial" pitchFamily="34" charset="0"/>
                <a:cs typeface="Arial" pitchFamily="34" charset="0"/>
              </a:rPr>
              <a:t>I2C avec </a:t>
            </a:r>
            <a:r>
              <a:rPr lang="fr-FR" sz="1100" dirty="0">
                <a:solidFill>
                  <a:schemeClr val="bg1"/>
                </a:solidFill>
                <a:latin typeface="Arial" pitchFamily="34" charset="0"/>
                <a:cs typeface="Arial" pitchFamily="34" charset="0"/>
              </a:rPr>
              <a:t>codage et décodage de la </a:t>
            </a:r>
            <a:r>
              <a:rPr lang="fr-FR" sz="1100" dirty="0" smtClean="0">
                <a:solidFill>
                  <a:schemeClr val="bg1"/>
                </a:solidFill>
                <a:latin typeface="Arial" pitchFamily="34" charset="0"/>
                <a:cs typeface="Arial" pitchFamily="34" charset="0"/>
              </a:rPr>
              <a:t>trame.</a:t>
            </a:r>
          </a:p>
          <a:p>
            <a:pPr>
              <a:tabLst>
                <a:tab pos="266700" algn="l"/>
              </a:tabLst>
            </a:pPr>
            <a:endParaRPr lang="fr-FR" sz="1100" dirty="0" smtClean="0">
              <a:solidFill>
                <a:schemeClr val="bg1"/>
              </a:solidFill>
              <a:latin typeface="Arial" pitchFamily="34" charset="0"/>
              <a:cs typeface="Arial" pitchFamily="34" charset="0"/>
            </a:endParaRPr>
          </a:p>
          <a:p>
            <a:pPr>
              <a:tabLst>
                <a:tab pos="266700" algn="l"/>
              </a:tabLst>
            </a:pPr>
            <a:r>
              <a:rPr lang="fr-FR" sz="1100" dirty="0" smtClean="0">
                <a:solidFill>
                  <a:schemeClr val="bg1"/>
                </a:solidFill>
                <a:latin typeface="Arial" pitchFamily="34" charset="0"/>
                <a:cs typeface="Arial" pitchFamily="34" charset="0"/>
              </a:rPr>
              <a:t>L’ensemble de la messagerie, Bluetooth, Bus CAN, Bus RS232, I2C est incluse dans les documents d’accompagnement. Cette messagerie explique la construction des trames et donne l’accès à des macro-instructions pour le robot M.I.M.I.</a:t>
            </a: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304764"/>
            <a:ext cx="2520000" cy="4030581"/>
          </a:xfrm>
          <a:prstGeom prst="rect">
            <a:avLst/>
          </a:prstGeom>
        </p:spPr>
      </p:pic>
    </p:spTree>
    <p:extLst>
      <p:ext uri="{BB962C8B-B14F-4D97-AF65-F5344CB8AC3E}">
        <p14:creationId xmlns:p14="http://schemas.microsoft.com/office/powerpoint/2010/main" val="104600370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76064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Cette application permet d’exécuter des séquences constituées de trames créés par l’utilisateur à l’aide d’un éditeur de texte classique sous </a:t>
            </a:r>
            <a:r>
              <a:rPr lang="fr-FR" sz="1400" dirty="0" err="1" smtClean="0">
                <a:solidFill>
                  <a:schemeClr val="bg1"/>
                </a:solidFill>
                <a:latin typeface="Arial" pitchFamily="34" charset="0"/>
                <a:cs typeface="Arial" pitchFamily="34" charset="0"/>
              </a:rPr>
              <a:t>Androïd</a:t>
            </a:r>
            <a:r>
              <a:rPr lang="fr-FR" sz="1400" dirty="0" smtClean="0">
                <a:solidFill>
                  <a:schemeClr val="bg1"/>
                </a:solidFill>
                <a:latin typeface="Arial" pitchFamily="34" charset="0"/>
                <a:cs typeface="Arial" pitchFamily="34" charset="0"/>
              </a:rPr>
              <a:t> ou sous un autre OS. Il est également possible de « rejouer » des séquences enregistrées lors de l’auto-apprentissage avec les applications « guider le robot » et « gérer les pattes ». </a:t>
            </a:r>
          </a:p>
        </p:txBody>
      </p:sp>
      <p:sp>
        <p:nvSpPr>
          <p:cNvPr id="23" name="ZoneTexte 22"/>
          <p:cNvSpPr txBox="1"/>
          <p:nvPr/>
        </p:nvSpPr>
        <p:spPr>
          <a:xfrm>
            <a:off x="827584" y="764704"/>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Séquenceur du robot M.I.M.I.</a:t>
            </a:r>
          </a:p>
        </p:txBody>
      </p:sp>
      <p:sp>
        <p:nvSpPr>
          <p:cNvPr id="10" name="Arrondir un rectangle à un seul coin 9"/>
          <p:cNvSpPr/>
          <p:nvPr/>
        </p:nvSpPr>
        <p:spPr>
          <a:xfrm>
            <a:off x="1187624" y="1268761"/>
            <a:ext cx="7128792" cy="1446551"/>
          </a:xfrm>
          <a:prstGeom prst="round1Rect">
            <a:avLst>
              <a:gd name="adj" fmla="val 95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1" name="ZoneTexte 10"/>
          <p:cNvSpPr txBox="1"/>
          <p:nvPr/>
        </p:nvSpPr>
        <p:spPr>
          <a:xfrm rot="10800000" flipH="1" flipV="1">
            <a:off x="1187624" y="1268761"/>
            <a:ext cx="7020780" cy="1446550"/>
          </a:xfrm>
          <a:prstGeom prst="rect">
            <a:avLst/>
          </a:prstGeom>
          <a:noFill/>
        </p:spPr>
        <p:txBody>
          <a:bodyPr wrap="square" rtlCol="0">
            <a:spAutoFit/>
          </a:bodyPr>
          <a:lstStyle/>
          <a:p>
            <a:pPr algn="just">
              <a:tabLst>
                <a:tab pos="266700" algn="l"/>
              </a:tabLst>
            </a:pPr>
            <a:r>
              <a:rPr lang="fr-FR" sz="1100" dirty="0" smtClean="0">
                <a:solidFill>
                  <a:schemeClr val="bg1"/>
                </a:solidFill>
                <a:latin typeface="Arial" pitchFamily="34" charset="0"/>
                <a:cs typeface="Arial" pitchFamily="34" charset="0"/>
              </a:rPr>
              <a:t>L’application « Séquenceur du robot M.I.M.I. » est une application spécifique qui permet d’exécuter des séquences de trames à des intervalles de temps définis par l’utilisateur. Elle permet également d’exécuter à nouveau des séquences de trames qui sont issues des auto-apprentissages.</a:t>
            </a:r>
          </a:p>
          <a:p>
            <a:pPr algn="just">
              <a:tabLst>
                <a:tab pos="266700" algn="l"/>
              </a:tabLst>
            </a:pPr>
            <a:r>
              <a:rPr lang="fr-FR" sz="1100" dirty="0" smtClean="0">
                <a:solidFill>
                  <a:schemeClr val="bg1"/>
                </a:solidFill>
                <a:latin typeface="Arial" pitchFamily="34" charset="0"/>
                <a:cs typeface="Arial" pitchFamily="34" charset="0"/>
              </a:rPr>
              <a:t>Cette application intègre plusieurs fonctionnalités :</a:t>
            </a:r>
          </a:p>
          <a:p>
            <a:pPr>
              <a:tabLst>
                <a:tab pos="266700" algn="l"/>
              </a:tabLst>
            </a:pPr>
            <a:r>
              <a:rPr lang="fr-FR" sz="1100" dirty="0" smtClean="0">
                <a:solidFill>
                  <a:schemeClr val="bg1"/>
                </a:solidFill>
                <a:latin typeface="Arial" pitchFamily="34" charset="0"/>
                <a:cs typeface="Arial" pitchFamily="34" charset="0"/>
              </a:rPr>
              <a:t>- Connexion de la tablette au robot en Bluetooth avec paramétrage,</a:t>
            </a:r>
          </a:p>
          <a:p>
            <a:pPr>
              <a:tabLst>
                <a:tab pos="266700" algn="l"/>
              </a:tabLst>
            </a:pPr>
            <a:r>
              <a:rPr lang="fr-FR" sz="1100" dirty="0" smtClean="0">
                <a:solidFill>
                  <a:schemeClr val="bg1"/>
                </a:solidFill>
                <a:latin typeface="Arial" pitchFamily="34" charset="0"/>
                <a:cs typeface="Arial" pitchFamily="34" charset="0"/>
              </a:rPr>
              <a:t>- Affichage des trames à exécuter avec intervalle de temps entre chaque trame et affichage des trames reçues</a:t>
            </a:r>
          </a:p>
          <a:p>
            <a:pPr>
              <a:tabLst>
                <a:tab pos="266700" algn="l"/>
              </a:tabLst>
            </a:pPr>
            <a:r>
              <a:rPr lang="fr-FR" sz="1100" dirty="0" smtClean="0">
                <a:solidFill>
                  <a:schemeClr val="bg1"/>
                </a:solidFill>
                <a:latin typeface="Arial" pitchFamily="34" charset="0"/>
                <a:cs typeface="Arial" pitchFamily="34" charset="0"/>
              </a:rPr>
              <a:t>- Ouverture d’un fichier de séquences, boutons « marche », « pause » et indicateur permettant de visualiser la trame en cours d’exécution. </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9772" y="2853224"/>
            <a:ext cx="4147905" cy="2592000"/>
          </a:xfrm>
          <a:prstGeom prst="rect">
            <a:avLst/>
          </a:prstGeom>
        </p:spPr>
      </p:pic>
    </p:spTree>
    <p:extLst>
      <p:ext uri="{BB962C8B-B14F-4D97-AF65-F5344CB8AC3E}">
        <p14:creationId xmlns:p14="http://schemas.microsoft.com/office/powerpoint/2010/main" val="282312463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149731"/>
            <a:ext cx="7776864" cy="830997"/>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Présentation de</a:t>
            </a:r>
          </a:p>
          <a:p>
            <a:pPr algn="ctr"/>
            <a:r>
              <a:rPr lang="fr-FR" sz="2400" b="1" dirty="0" smtClean="0">
                <a:solidFill>
                  <a:schemeClr val="tx2">
                    <a:lumMod val="60000"/>
                    <a:lumOff val="40000"/>
                  </a:schemeClr>
                </a:solidFill>
                <a:latin typeface="Arial" pitchFamily="34" charset="0"/>
                <a:cs typeface="Arial" pitchFamily="34" charset="0"/>
              </a:rPr>
              <a:t>l’Environnement Multimédia d’Apprentissage</a:t>
            </a:r>
            <a:endParaRPr lang="fr-FR" sz="2400" b="1" dirty="0">
              <a:solidFill>
                <a:schemeClr val="tx2">
                  <a:lumMod val="60000"/>
                  <a:lumOff val="40000"/>
                </a:schemeClr>
              </a:solidFill>
              <a:latin typeface="Arial" pitchFamily="34" charset="0"/>
              <a:cs typeface="Arial" pitchFamily="34" charset="0"/>
            </a:endParaRPr>
          </a:p>
        </p:txBody>
      </p:sp>
      <p:sp>
        <p:nvSpPr>
          <p:cNvPr id="8" name="Arrondir un rectangle à un seul coin 7"/>
          <p:cNvSpPr/>
          <p:nvPr/>
        </p:nvSpPr>
        <p:spPr>
          <a:xfrm flipH="1" flipV="1">
            <a:off x="899592" y="5733255"/>
            <a:ext cx="5940660" cy="1044115"/>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9" name="ZoneTexte 8"/>
          <p:cNvSpPr txBox="1"/>
          <p:nvPr/>
        </p:nvSpPr>
        <p:spPr>
          <a:xfrm>
            <a:off x="936104" y="5762259"/>
            <a:ext cx="5796000" cy="954107"/>
          </a:xfrm>
          <a:prstGeom prst="rect">
            <a:avLst/>
          </a:prstGeom>
          <a:noFill/>
        </p:spPr>
        <p:txBody>
          <a:bodyPr wrap="square" rtlCol="0">
            <a:spAutoFit/>
          </a:bodyPr>
          <a:lstStyle/>
          <a:p>
            <a:pPr algn="just">
              <a:tabLst>
                <a:tab pos="266700" algn="l"/>
              </a:tabLst>
            </a:pPr>
            <a:r>
              <a:rPr lang="fr-FR" sz="1400" dirty="0" smtClean="0">
                <a:solidFill>
                  <a:schemeClr val="bg1"/>
                </a:solidFill>
                <a:latin typeface="Arial" pitchFamily="34" charset="0"/>
                <a:cs typeface="Arial" pitchFamily="34" charset="0"/>
              </a:rPr>
              <a:t>Le système est accompagné avec un Environnement Multimédia d’Apprentissage avec dossier technique intégrant la description de l’ouvrage, la présentation du système didactisé, les modélisations et les simulations, ainsi que des ressources techniques sur le Pont.</a:t>
            </a:r>
            <a:endParaRPr lang="fr-FR" sz="1400" b="1" dirty="0" smtClean="0">
              <a:solidFill>
                <a:schemeClr val="bg1"/>
              </a:solidFill>
              <a:latin typeface="Arial" pitchFamily="34" charset="0"/>
              <a:cs typeface="Arial" pitchFamily="34" charset="0"/>
            </a:endParaRPr>
          </a:p>
        </p:txBody>
      </p:sp>
      <p:sp>
        <p:nvSpPr>
          <p:cNvPr id="17" name="Rectangle à coins arrondis 16"/>
          <p:cNvSpPr/>
          <p:nvPr/>
        </p:nvSpPr>
        <p:spPr>
          <a:xfrm flipH="1">
            <a:off x="1151620" y="4797152"/>
            <a:ext cx="2178828"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Quatre applications spécifiques sous </a:t>
            </a:r>
            <a:r>
              <a:rPr lang="fr-FR" sz="1200" dirty="0" err="1" smtClean="0"/>
              <a:t>Android</a:t>
            </a:r>
            <a:endParaRPr lang="fr-FR" sz="1200" dirty="0"/>
          </a:p>
        </p:txBody>
      </p:sp>
      <p:sp>
        <p:nvSpPr>
          <p:cNvPr id="19" name="Rectangle à coins arrondis 18"/>
          <p:cNvSpPr/>
          <p:nvPr/>
        </p:nvSpPr>
        <p:spPr>
          <a:xfrm flipH="1">
            <a:off x="3873799" y="4797152"/>
            <a:ext cx="16201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Des activités  SSI et STI2D</a:t>
            </a:r>
            <a:endParaRPr lang="fr-FR" sz="1200" dirty="0"/>
          </a:p>
        </p:txBody>
      </p:sp>
      <p:sp>
        <p:nvSpPr>
          <p:cNvPr id="24" name="Rectangle à coins arrondis 23"/>
          <p:cNvSpPr/>
          <p:nvPr/>
        </p:nvSpPr>
        <p:spPr>
          <a:xfrm flipH="1">
            <a:off x="6342444" y="4797152"/>
            <a:ext cx="16201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Des documents ressources.</a:t>
            </a:r>
            <a:endParaRPr lang="fr-FR" sz="1200" dirty="0"/>
          </a:p>
        </p:txBody>
      </p:sp>
      <p:pic>
        <p:nvPicPr>
          <p:cNvPr id="36" name="Imag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028" y="1340768"/>
            <a:ext cx="972000" cy="1555691"/>
          </a:xfrm>
          <a:prstGeom prst="rect">
            <a:avLst/>
          </a:prstGeom>
        </p:spPr>
      </p:pic>
      <p:pic>
        <p:nvPicPr>
          <p:cNvPr id="37" name="Imag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028" y="3059342"/>
            <a:ext cx="1555457" cy="972000"/>
          </a:xfrm>
          <a:prstGeom prst="rect">
            <a:avLst/>
          </a:prstGeom>
        </p:spPr>
      </p:pic>
      <p:pic>
        <p:nvPicPr>
          <p:cNvPr id="38" name="Imag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0220" y="1340768"/>
            <a:ext cx="972000" cy="1554647"/>
          </a:xfrm>
          <a:prstGeom prst="rect">
            <a:avLst/>
          </a:prstGeom>
        </p:spPr>
      </p:pic>
      <p:pic>
        <p:nvPicPr>
          <p:cNvPr id="39" name="Imag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3135" y="3632760"/>
            <a:ext cx="1555457" cy="972000"/>
          </a:xfrm>
          <a:prstGeom prst="rect">
            <a:avLst/>
          </a:prstGeom>
        </p:spPr>
      </p:pic>
      <p:pic>
        <p:nvPicPr>
          <p:cNvPr id="40"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81023" y="1340768"/>
            <a:ext cx="1141088"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25317" y="1628980"/>
            <a:ext cx="1142727"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59932" y="1953016"/>
            <a:ext cx="1142046"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111703" y="2276872"/>
            <a:ext cx="1144373"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257365" y="2636912"/>
            <a:ext cx="1142727"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437385" y="2961128"/>
            <a:ext cx="1142727"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012160" y="3446912"/>
            <a:ext cx="1803611" cy="11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5400000">
            <a:off x="6632230" y="2087235"/>
            <a:ext cx="1364642" cy="194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866076" y="1340768"/>
            <a:ext cx="1401012" cy="1840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53720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149731"/>
            <a:ext cx="7776864" cy="830997"/>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Présentation de</a:t>
            </a:r>
          </a:p>
          <a:p>
            <a:pPr algn="ctr"/>
            <a:r>
              <a:rPr lang="fr-FR" sz="2400" b="1" dirty="0" smtClean="0">
                <a:solidFill>
                  <a:schemeClr val="tx2">
                    <a:lumMod val="60000"/>
                    <a:lumOff val="40000"/>
                  </a:schemeClr>
                </a:solidFill>
                <a:latin typeface="Arial" pitchFamily="34" charset="0"/>
                <a:cs typeface="Arial" pitchFamily="34" charset="0"/>
              </a:rPr>
              <a:t>l’Environnement Multimédia d’Apprentissage</a:t>
            </a:r>
            <a:endParaRPr lang="fr-FR" sz="2400" b="1" dirty="0">
              <a:solidFill>
                <a:schemeClr val="tx2">
                  <a:lumMod val="60000"/>
                  <a:lumOff val="40000"/>
                </a:schemeClr>
              </a:solidFill>
              <a:latin typeface="Arial" pitchFamily="34" charset="0"/>
              <a:cs typeface="Arial" pitchFamily="34" charset="0"/>
            </a:endParaRPr>
          </a:p>
        </p:txBody>
      </p:sp>
      <p:grpSp>
        <p:nvGrpSpPr>
          <p:cNvPr id="6" name="Groupe 6"/>
          <p:cNvGrpSpPr/>
          <p:nvPr/>
        </p:nvGrpSpPr>
        <p:grpSpPr>
          <a:xfrm>
            <a:off x="899592" y="5733255"/>
            <a:ext cx="5940660" cy="1044115"/>
            <a:chOff x="899592" y="5481228"/>
            <a:chExt cx="5940660" cy="1296144"/>
          </a:xfrm>
        </p:grpSpPr>
        <p:sp>
          <p:nvSpPr>
            <p:cNvPr id="8" name="Arrondir un rectangle à un seul coin 7"/>
            <p:cNvSpPr/>
            <p:nvPr/>
          </p:nvSpPr>
          <p:spPr>
            <a:xfrm flipH="1" flipV="1">
              <a:off x="899592" y="5481228"/>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9" name="ZoneTexte 8"/>
            <p:cNvSpPr txBox="1"/>
            <p:nvPr/>
          </p:nvSpPr>
          <p:spPr>
            <a:xfrm>
              <a:off x="936104" y="5517233"/>
              <a:ext cx="5904148" cy="1184410"/>
            </a:xfrm>
            <a:prstGeom prst="rect">
              <a:avLst/>
            </a:prstGeom>
            <a:noFill/>
          </p:spPr>
          <p:txBody>
            <a:bodyPr wrap="square" rtlCol="0">
              <a:spAutoFit/>
            </a:bodyPr>
            <a:lstStyle/>
            <a:p>
              <a:pPr algn="just">
                <a:tabLst>
                  <a:tab pos="266700" algn="l"/>
                </a:tabLst>
              </a:pPr>
              <a:r>
                <a:rPr lang="fr-FR" sz="1400" dirty="0" smtClean="0">
                  <a:solidFill>
                    <a:schemeClr val="bg1"/>
                  </a:solidFill>
                  <a:latin typeface="Arial" pitchFamily="34" charset="0"/>
                  <a:cs typeface="Arial" pitchFamily="34" charset="0"/>
                </a:rPr>
                <a:t>L’Environnement Multimédia d’Apprentissage permettant d’aborder les compétences et connaissances des programmes STI2D et SSI à travers d’un ensemble de fiches pédagogiques professeurs, de fiches d’activités informatisées, de documents ressources et techniques.</a:t>
              </a:r>
              <a:endParaRPr lang="fr-FR" sz="1400" b="1" dirty="0" smtClean="0">
                <a:solidFill>
                  <a:schemeClr val="bg1"/>
                </a:solidFill>
                <a:latin typeface="Arial" pitchFamily="34" charset="0"/>
                <a:cs typeface="Arial" pitchFamily="34" charset="0"/>
              </a:endParaRPr>
            </a:p>
          </p:txBody>
        </p:sp>
      </p:grpSp>
      <p:sp>
        <p:nvSpPr>
          <p:cNvPr id="12" name="Ellipse 11"/>
          <p:cNvSpPr>
            <a:spLocks noChangeAspect="1"/>
          </p:cNvSpPr>
          <p:nvPr/>
        </p:nvSpPr>
        <p:spPr>
          <a:xfrm>
            <a:off x="1223628" y="2353066"/>
            <a:ext cx="2439899" cy="243989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smtClean="0"/>
          </a:p>
          <a:p>
            <a:pPr algn="ctr"/>
            <a:r>
              <a:rPr lang="fr-FR" dirty="0" smtClean="0"/>
              <a:t>Enseignements</a:t>
            </a:r>
          </a:p>
          <a:p>
            <a:pPr algn="ctr"/>
            <a:r>
              <a:rPr lang="fr-FR" dirty="0" smtClean="0"/>
              <a:t>Technologiques</a:t>
            </a:r>
          </a:p>
          <a:p>
            <a:pPr algn="ctr"/>
            <a:r>
              <a:rPr lang="fr-FR" dirty="0" smtClean="0"/>
              <a:t>Transversaux (MEI)</a:t>
            </a:r>
          </a:p>
          <a:p>
            <a:pPr algn="ctr"/>
            <a:endParaRPr lang="fr-FR" sz="1100" dirty="0" smtClean="0"/>
          </a:p>
          <a:p>
            <a:pPr algn="ctr"/>
            <a:r>
              <a:rPr lang="fr-FR" dirty="0" smtClean="0"/>
              <a:t>16 activités</a:t>
            </a:r>
          </a:p>
          <a:p>
            <a:pPr algn="ctr"/>
            <a:r>
              <a:rPr lang="fr-FR" dirty="0" smtClean="0"/>
              <a:t>8 développées</a:t>
            </a:r>
          </a:p>
        </p:txBody>
      </p:sp>
      <p:sp>
        <p:nvSpPr>
          <p:cNvPr id="15" name="ZoneTexte 14"/>
          <p:cNvSpPr txBox="1"/>
          <p:nvPr/>
        </p:nvSpPr>
        <p:spPr>
          <a:xfrm>
            <a:off x="827584" y="1136938"/>
            <a:ext cx="3492388" cy="707886"/>
          </a:xfrm>
          <a:prstGeom prst="rect">
            <a:avLst/>
          </a:prstGeom>
          <a:noFill/>
        </p:spPr>
        <p:txBody>
          <a:bodyPr wrap="square" rtlCol="0">
            <a:spAutoFit/>
          </a:bodyPr>
          <a:lstStyle/>
          <a:p>
            <a:pPr algn="ctr"/>
            <a:r>
              <a:rPr lang="fr-FR" sz="4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STI2D</a:t>
            </a:r>
          </a:p>
        </p:txBody>
      </p:sp>
      <p:sp>
        <p:nvSpPr>
          <p:cNvPr id="17" name="ZoneTexte 16"/>
          <p:cNvSpPr txBox="1"/>
          <p:nvPr/>
        </p:nvSpPr>
        <p:spPr>
          <a:xfrm>
            <a:off x="4860032" y="1136938"/>
            <a:ext cx="3372150" cy="707886"/>
          </a:xfrm>
          <a:prstGeom prst="rect">
            <a:avLst/>
          </a:prstGeom>
          <a:noFill/>
        </p:spPr>
        <p:txBody>
          <a:bodyPr wrap="square" rtlCol="0">
            <a:spAutoFit/>
          </a:bodyPr>
          <a:lstStyle/>
          <a:p>
            <a:pPr algn="ctr"/>
            <a:r>
              <a:rPr lang="fr-FR" sz="4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SSI</a:t>
            </a:r>
          </a:p>
        </p:txBody>
      </p:sp>
      <p:sp>
        <p:nvSpPr>
          <p:cNvPr id="20" name="Ellipse 19"/>
          <p:cNvSpPr>
            <a:spLocks noChangeAspect="1"/>
          </p:cNvSpPr>
          <p:nvPr/>
        </p:nvSpPr>
        <p:spPr>
          <a:xfrm>
            <a:off x="5328084" y="2353066"/>
            <a:ext cx="2439899" cy="243989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smtClean="0"/>
          </a:p>
          <a:p>
            <a:pPr algn="ctr"/>
            <a:r>
              <a:rPr lang="fr-FR" dirty="0" smtClean="0"/>
              <a:t>Bac S </a:t>
            </a:r>
          </a:p>
          <a:p>
            <a:pPr algn="ctr"/>
            <a:r>
              <a:rPr lang="fr-FR" dirty="0" smtClean="0"/>
              <a:t>Sciences de l’Ingénieur</a:t>
            </a:r>
          </a:p>
          <a:p>
            <a:pPr algn="ctr"/>
            <a:endParaRPr lang="fr-FR" dirty="0" smtClean="0"/>
          </a:p>
          <a:p>
            <a:pPr algn="ctr"/>
            <a:r>
              <a:rPr lang="fr-FR" dirty="0" smtClean="0"/>
              <a:t>Activités à venir</a:t>
            </a:r>
          </a:p>
          <a:p>
            <a:pPr algn="ctr"/>
            <a:endParaRPr lang="fr-FR" dirty="0"/>
          </a:p>
        </p:txBody>
      </p:sp>
      <p:sp>
        <p:nvSpPr>
          <p:cNvPr id="21" name="Rectangle à coins arrondis 20"/>
          <p:cNvSpPr/>
          <p:nvPr/>
        </p:nvSpPr>
        <p:spPr>
          <a:xfrm>
            <a:off x="4535996" y="1916831"/>
            <a:ext cx="108012" cy="33123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 name="Ellipse 10"/>
          <p:cNvSpPr>
            <a:spLocks noChangeAspect="1"/>
          </p:cNvSpPr>
          <p:nvPr/>
        </p:nvSpPr>
        <p:spPr>
          <a:xfrm>
            <a:off x="3191061" y="3717032"/>
            <a:ext cx="1008000" cy="1008000"/>
          </a:xfrm>
          <a:prstGeom prst="ellipse">
            <a:avLst/>
          </a:prstGeom>
        </p:spPr>
        <p:style>
          <a:lnRef idx="0">
            <a:schemeClr val="accent5"/>
          </a:lnRef>
          <a:fillRef idx="3">
            <a:schemeClr val="accent5"/>
          </a:fillRef>
          <a:effectRef idx="3">
            <a:schemeClr val="accent5"/>
          </a:effectRef>
          <a:fontRef idx="minor">
            <a:schemeClr val="lt1"/>
          </a:fontRef>
        </p:style>
        <p:txBody>
          <a:bodyPr lIns="36000" rIns="36000" rtlCol="0" anchor="ctr"/>
          <a:lstStyle/>
          <a:p>
            <a:pPr algn="ctr"/>
            <a:endParaRPr lang="fr-FR" dirty="0" smtClean="0"/>
          </a:p>
          <a:p>
            <a:pPr algn="ctr"/>
            <a:r>
              <a:rPr lang="fr-FR" dirty="0" smtClean="0"/>
              <a:t>Projet SIN</a:t>
            </a:r>
          </a:p>
          <a:p>
            <a:pPr algn="ctr"/>
            <a:endParaRPr lang="fr-FR" dirty="0" smtClean="0"/>
          </a:p>
        </p:txBody>
      </p:sp>
      <p:sp>
        <p:nvSpPr>
          <p:cNvPr id="13" name="Ellipse 12"/>
          <p:cNvSpPr>
            <a:spLocks noChangeAspect="1"/>
          </p:cNvSpPr>
          <p:nvPr/>
        </p:nvSpPr>
        <p:spPr>
          <a:xfrm>
            <a:off x="3167844" y="2204864"/>
            <a:ext cx="1008112" cy="1008112"/>
          </a:xfrm>
          <a:prstGeom prst="ellipse">
            <a:avLst/>
          </a:prstGeom>
        </p:spPr>
        <p:style>
          <a:lnRef idx="0">
            <a:schemeClr val="accent2"/>
          </a:lnRef>
          <a:fillRef idx="3">
            <a:schemeClr val="accent2"/>
          </a:fillRef>
          <a:effectRef idx="3">
            <a:schemeClr val="accent2"/>
          </a:effectRef>
          <a:fontRef idx="minor">
            <a:schemeClr val="lt1"/>
          </a:fontRef>
        </p:style>
        <p:txBody>
          <a:bodyPr lIns="36000" rIns="36000" rtlCol="0" anchor="ctr"/>
          <a:lstStyle/>
          <a:p>
            <a:pPr algn="ctr"/>
            <a:r>
              <a:rPr lang="fr-FR" dirty="0" smtClean="0"/>
              <a:t>Projet ITEC</a:t>
            </a:r>
          </a:p>
        </p:txBody>
      </p:sp>
    </p:spTree>
    <p:extLst>
      <p:ext uri="{BB962C8B-B14F-4D97-AF65-F5344CB8AC3E}">
        <p14:creationId xmlns:p14="http://schemas.microsoft.com/office/powerpoint/2010/main" val="20455372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remy\Bureau\TEST.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32040" y="1486873"/>
            <a:ext cx="3636404" cy="3490299"/>
          </a:xfrm>
          <a:prstGeom prst="rect">
            <a:avLst/>
          </a:prstGeom>
          <a:noFill/>
        </p:spPr>
      </p:pic>
      <p:sp>
        <p:nvSpPr>
          <p:cNvPr id="5" name="Ellipse 4"/>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2" name="Groupe 16"/>
          <p:cNvGrpSpPr/>
          <p:nvPr/>
        </p:nvGrpSpPr>
        <p:grpSpPr>
          <a:xfrm>
            <a:off x="899592" y="5661248"/>
            <a:ext cx="5940660" cy="1116124"/>
            <a:chOff x="899592" y="5481228"/>
            <a:chExt cx="5940660" cy="1296144"/>
          </a:xfrm>
        </p:grpSpPr>
        <p:sp>
          <p:nvSpPr>
            <p:cNvPr id="13" name="Arrondir un rectangle à un seul coin 12"/>
            <p:cNvSpPr/>
            <p:nvPr/>
          </p:nvSpPr>
          <p:spPr>
            <a:xfrm flipH="1" flipV="1">
              <a:off x="899592" y="5481228"/>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4" name="ZoneTexte 13"/>
            <p:cNvSpPr txBox="1"/>
            <p:nvPr/>
          </p:nvSpPr>
          <p:spPr>
            <a:xfrm>
              <a:off x="936104" y="5517231"/>
              <a:ext cx="5904148" cy="1107995"/>
            </a:xfrm>
            <a:prstGeom prst="rect">
              <a:avLst/>
            </a:prstGeom>
            <a:noFill/>
          </p:spPr>
          <p:txBody>
            <a:bodyPr wrap="square" rtlCol="0">
              <a:spAutoFit/>
            </a:bodyPr>
            <a:lstStyle/>
            <a:p>
              <a:pPr algn="just">
                <a:tabLst>
                  <a:tab pos="266700" algn="l"/>
                </a:tabLst>
              </a:pPr>
              <a:r>
                <a:rPr lang="fr-FR" sz="1400" dirty="0" smtClean="0">
                  <a:solidFill>
                    <a:schemeClr val="bg1"/>
                  </a:solidFill>
                  <a:latin typeface="Arial" pitchFamily="34" charset="0"/>
                  <a:cs typeface="Arial" pitchFamily="34" charset="0"/>
                </a:rPr>
                <a:t>Couverture pédagogique pour les enseignements en STI2D.</a:t>
              </a:r>
            </a:p>
            <a:p>
              <a:pPr algn="just">
                <a:tabLst>
                  <a:tab pos="266700" algn="l"/>
                </a:tabLst>
              </a:pPr>
              <a:endParaRPr lang="fr-FR" sz="1400" dirty="0">
                <a:solidFill>
                  <a:schemeClr val="bg1"/>
                </a:solidFill>
                <a:latin typeface="Arial" pitchFamily="34" charset="0"/>
                <a:cs typeface="Arial" pitchFamily="34" charset="0"/>
              </a:endParaRPr>
            </a:p>
            <a:p>
              <a:pPr algn="just">
                <a:tabLst>
                  <a:tab pos="266700" algn="l"/>
                </a:tabLst>
              </a:pPr>
              <a:r>
                <a:rPr lang="fr-FR" sz="1400" dirty="0" smtClean="0">
                  <a:solidFill>
                    <a:schemeClr val="bg1"/>
                  </a:solidFill>
                  <a:latin typeface="Arial" pitchFamily="34" charset="0"/>
                  <a:cs typeface="Arial" pitchFamily="34" charset="0"/>
                </a:rPr>
                <a:t>Le dossier pédagogique intègre 16 activités dont 8 développées avec corrigés et 8 proposées non développées</a:t>
              </a:r>
            </a:p>
          </p:txBody>
        </p:sp>
      </p:grpSp>
      <p:sp>
        <p:nvSpPr>
          <p:cNvPr id="15" name="Rectangle 14"/>
          <p:cNvSpPr/>
          <p:nvPr/>
        </p:nvSpPr>
        <p:spPr>
          <a:xfrm>
            <a:off x="2123728" y="260648"/>
            <a:ext cx="5311069" cy="461665"/>
          </a:xfrm>
          <a:prstGeom prst="rect">
            <a:avLst/>
          </a:prstGeom>
        </p:spPr>
        <p:txBody>
          <a:bodyPr wrap="none">
            <a:spAutoFit/>
          </a:bodyPr>
          <a:lstStyle/>
          <a:p>
            <a:r>
              <a:rPr lang="fr-FR" sz="2400" b="1" dirty="0">
                <a:solidFill>
                  <a:schemeClr val="tx2">
                    <a:lumMod val="60000"/>
                    <a:lumOff val="40000"/>
                  </a:schemeClr>
                </a:solidFill>
                <a:latin typeface="Arial" pitchFamily="34" charset="0"/>
                <a:cs typeface="Arial" pitchFamily="34" charset="0"/>
              </a:rPr>
              <a:t>Couverture pédagogique en STI2D </a:t>
            </a:r>
            <a:endParaRPr lang="fr-FR" sz="2400" dirty="0"/>
          </a:p>
        </p:txBody>
      </p:sp>
      <p:sp>
        <p:nvSpPr>
          <p:cNvPr id="18" name="Rectangle à coins arrondis 17"/>
          <p:cNvSpPr/>
          <p:nvPr/>
        </p:nvSpPr>
        <p:spPr>
          <a:xfrm flipH="1">
            <a:off x="899592" y="2204864"/>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ECO-CONCEPTION</a:t>
            </a:r>
            <a:endParaRPr lang="fr-FR" sz="1100" dirty="0" smtClean="0"/>
          </a:p>
          <a:p>
            <a:r>
              <a:rPr lang="fr-FR" sz="1100" dirty="0" smtClean="0"/>
              <a:t>Appréhender la démarche de conception en facilitant leur usage raisonné et en limitant les impacts environnementaux</a:t>
            </a:r>
            <a:endParaRPr lang="fr-FR" sz="1100" dirty="0"/>
          </a:p>
        </p:txBody>
      </p:sp>
      <p:sp>
        <p:nvSpPr>
          <p:cNvPr id="19" name="Rectangle à coins arrondis 18"/>
          <p:cNvSpPr/>
          <p:nvPr/>
        </p:nvSpPr>
        <p:spPr>
          <a:xfrm flipH="1">
            <a:off x="899592" y="2816932"/>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APPROCHE FONCTIONNELLE D'UN SYSTEME</a:t>
            </a:r>
            <a:endParaRPr lang="fr-FR" sz="1100" dirty="0" smtClean="0"/>
          </a:p>
          <a:p>
            <a:r>
              <a:rPr lang="fr-FR" sz="1100" dirty="0" smtClean="0"/>
              <a:t>Identifier les éléments influents sur l’évolution des systèmes</a:t>
            </a:r>
            <a:endParaRPr lang="fr-FR" sz="1100" dirty="0"/>
          </a:p>
        </p:txBody>
      </p:sp>
      <p:sp>
        <p:nvSpPr>
          <p:cNvPr id="20" name="Rectangle à coins arrondis 19"/>
          <p:cNvSpPr/>
          <p:nvPr/>
        </p:nvSpPr>
        <p:spPr>
          <a:xfrm flipH="1">
            <a:off x="899592" y="3429000"/>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APPROCHE COMPORTEMENTALE D'UN SYSTEME</a:t>
            </a:r>
            <a:endParaRPr lang="fr-FR" sz="1100" dirty="0" smtClean="0"/>
          </a:p>
          <a:p>
            <a:r>
              <a:rPr lang="fr-FR" sz="1100" dirty="0" smtClean="0"/>
              <a:t>Utiliser un modèle de comportement pour prédire et valider des performances des systèmes</a:t>
            </a:r>
            <a:endParaRPr lang="fr-FR" sz="1100" dirty="0"/>
          </a:p>
        </p:txBody>
      </p:sp>
      <p:sp>
        <p:nvSpPr>
          <p:cNvPr id="21" name="Rectangle à coins arrondis 20"/>
          <p:cNvSpPr/>
          <p:nvPr/>
        </p:nvSpPr>
        <p:spPr>
          <a:xfrm flipH="1">
            <a:off x="899592" y="4041068"/>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STRUCTURE MATERIELLE et/ou LOGICIELLE</a:t>
            </a:r>
            <a:endParaRPr lang="fr-FR" sz="1100" dirty="0" smtClean="0"/>
          </a:p>
          <a:p>
            <a:r>
              <a:rPr lang="fr-FR" sz="1100" dirty="0" smtClean="0"/>
              <a:t>Décoder l’organisation des systèmes, identifier une solution technique</a:t>
            </a:r>
            <a:endParaRPr lang="fr-FR" sz="1100" dirty="0"/>
          </a:p>
        </p:txBody>
      </p:sp>
      <p:sp>
        <p:nvSpPr>
          <p:cNvPr id="22" name="Rectangle à coins arrondis 21"/>
          <p:cNvSpPr/>
          <p:nvPr/>
        </p:nvSpPr>
        <p:spPr>
          <a:xfrm flipH="1">
            <a:off x="899592" y="1592796"/>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COMPETITIVITE ET CREATIVITE</a:t>
            </a:r>
            <a:endParaRPr lang="fr-FR" sz="1100" dirty="0" smtClean="0"/>
          </a:p>
          <a:p>
            <a:r>
              <a:rPr lang="fr-FR" sz="1100" dirty="0" smtClean="0"/>
              <a:t>Identifier les tendances d’évolution des systèmes</a:t>
            </a:r>
            <a:endParaRPr lang="fr-FR" sz="1100" dirty="0"/>
          </a:p>
        </p:txBody>
      </p:sp>
      <p:sp>
        <p:nvSpPr>
          <p:cNvPr id="23" name="Rectangle à coins arrondis 22"/>
          <p:cNvSpPr/>
          <p:nvPr/>
        </p:nvSpPr>
        <p:spPr>
          <a:xfrm flipH="1">
            <a:off x="899592" y="4653136"/>
            <a:ext cx="396044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CONSTITUANTS D'UN SYSTEME</a:t>
            </a:r>
            <a:endParaRPr lang="fr-FR" sz="1100" dirty="0" smtClean="0"/>
          </a:p>
          <a:p>
            <a:r>
              <a:rPr lang="fr-FR" sz="1100" dirty="0" smtClean="0"/>
              <a:t>Acquérir une culture des solutions technologiques</a:t>
            </a:r>
            <a:endParaRPr lang="fr-FR" sz="1100" dirty="0"/>
          </a:p>
        </p:txBody>
      </p:sp>
      <p:sp>
        <p:nvSpPr>
          <p:cNvPr id="24" name="Rectangle à coins arrondis 23"/>
          <p:cNvSpPr/>
          <p:nvPr/>
        </p:nvSpPr>
        <p:spPr>
          <a:xfrm flipH="1">
            <a:off x="899592" y="1196752"/>
            <a:ext cx="396044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100" b="1" dirty="0" smtClean="0"/>
              <a:t>Modules des enseignements  transversaux</a:t>
            </a:r>
            <a:endParaRPr lang="fr-FR" sz="1100" dirty="0"/>
          </a:p>
        </p:txBody>
      </p:sp>
    </p:spTree>
    <p:extLst>
      <p:ext uri="{BB962C8B-B14F-4D97-AF65-F5344CB8AC3E}">
        <p14:creationId xmlns:p14="http://schemas.microsoft.com/office/powerpoint/2010/main" val="358206123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M1-1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4031873"/>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M1-1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smtClean="0">
                <a:cs typeface="Arial" pitchFamily="34" charset="0"/>
              </a:rPr>
              <a:t>Evaluer </a:t>
            </a:r>
            <a:r>
              <a:rPr lang="fr-FR" sz="1100" dirty="0">
                <a:cs typeface="Arial" pitchFamily="34" charset="0"/>
              </a:rPr>
              <a:t>l’évolution de  l’impact environnemental de MIMI au cours de son cycle de vie depuis sa première version et les moyens d’y parvenir</a:t>
            </a:r>
            <a:r>
              <a:rPr lang="fr-FR" sz="1100" dirty="0" smtClean="0">
                <a:cs typeface="Arial" pitchFamily="34" charset="0"/>
              </a:rPr>
              <a:t>.</a:t>
            </a: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du dossier technique et du dossier ressource :</a:t>
            </a:r>
          </a:p>
          <a:p>
            <a:pPr lvl="0"/>
            <a:r>
              <a:rPr lang="fr-FR" sz="1100" dirty="0" smtClean="0"/>
              <a:t>- Analyser </a:t>
            </a:r>
            <a:r>
              <a:rPr lang="fr-FR" sz="1100" dirty="0"/>
              <a:t>les éléments constituants le système</a:t>
            </a:r>
          </a:p>
          <a:p>
            <a:pPr lvl="0"/>
            <a:r>
              <a:rPr lang="fr-FR" sz="1100" dirty="0" smtClean="0"/>
              <a:t>- Rechercher </a:t>
            </a:r>
            <a:r>
              <a:rPr lang="fr-FR" sz="1100" dirty="0"/>
              <a:t>les caractéristiques influençant l’ACV</a:t>
            </a:r>
          </a:p>
          <a:p>
            <a:pPr lvl="0"/>
            <a:r>
              <a:rPr lang="fr-FR" sz="1100" dirty="0" smtClean="0"/>
              <a:t>- Compléter </a:t>
            </a:r>
            <a:r>
              <a:rPr lang="fr-FR" sz="1100" dirty="0"/>
              <a:t>le fichier bilan produit</a:t>
            </a:r>
          </a:p>
          <a:p>
            <a:pPr lvl="0"/>
            <a:r>
              <a:rPr lang="fr-FR" sz="1100" dirty="0" smtClean="0"/>
              <a:t>- Analyser </a:t>
            </a:r>
            <a:r>
              <a:rPr lang="fr-FR" sz="1100" dirty="0"/>
              <a:t>les résultats</a:t>
            </a:r>
          </a:p>
          <a:p>
            <a:pPr lvl="0"/>
            <a:r>
              <a:rPr lang="fr-FR" sz="1100" dirty="0" smtClean="0"/>
              <a:t>- Comparer </a:t>
            </a:r>
            <a:r>
              <a:rPr lang="fr-FR" sz="1100" dirty="0"/>
              <a:t>les résultats obtenus avec ceux de la 1</a:t>
            </a:r>
            <a:r>
              <a:rPr lang="fr-FR" sz="1100" baseline="30000" dirty="0"/>
              <a:t>ère</a:t>
            </a:r>
            <a:r>
              <a:rPr lang="fr-FR" sz="1100" dirty="0"/>
              <a:t> version de MIMI.</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Document permettant d’évaluer l’impact environnemental du Robot MIMI avec les caractéristiques influentes sur Analyse du cycle de vie et la fiche bilan produit</a:t>
            </a:r>
          </a:p>
          <a:p>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8377" y="1125319"/>
            <a:ext cx="339789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M2-1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3770263"/>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M2-1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smtClean="0">
                <a:cs typeface="Arial" pitchFamily="34" charset="0"/>
              </a:rPr>
              <a:t>Proposer </a:t>
            </a:r>
            <a:r>
              <a:rPr lang="fr-FR" sz="1100" dirty="0"/>
              <a:t>des solutions minimisant les impacts du produit sur l’environnement</a:t>
            </a:r>
            <a:r>
              <a:rPr lang="fr-FR" sz="1100" dirty="0" smtClean="0">
                <a:cs typeface="Arial" pitchFamily="34" charset="0"/>
              </a:rPr>
              <a:t>.</a:t>
            </a: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du dossier technique et du dossier ressource :</a:t>
            </a:r>
          </a:p>
          <a:p>
            <a:pPr lvl="0"/>
            <a:r>
              <a:rPr lang="fr-FR" sz="1100" dirty="0" smtClean="0"/>
              <a:t>- Rechercher </a:t>
            </a:r>
            <a:r>
              <a:rPr lang="fr-FR" sz="1100" dirty="0"/>
              <a:t>les caractéristiques de fabrication de l’embase</a:t>
            </a:r>
          </a:p>
          <a:p>
            <a:pPr lvl="0"/>
            <a:r>
              <a:rPr lang="fr-FR" sz="1100" dirty="0" smtClean="0"/>
              <a:t>- Compléter </a:t>
            </a:r>
            <a:r>
              <a:rPr lang="fr-FR" sz="1100" dirty="0"/>
              <a:t>les données dans le logiciel « </a:t>
            </a:r>
            <a:r>
              <a:rPr lang="fr-FR" sz="1100" dirty="0" err="1"/>
              <a:t>Sustainability</a:t>
            </a:r>
            <a:r>
              <a:rPr lang="fr-FR" sz="1100" dirty="0"/>
              <a:t> »</a:t>
            </a:r>
          </a:p>
          <a:p>
            <a:pPr lvl="0"/>
            <a:r>
              <a:rPr lang="fr-FR" sz="1100" dirty="0" smtClean="0"/>
              <a:t>- Analyser </a:t>
            </a:r>
            <a:r>
              <a:rPr lang="fr-FR" sz="1100" dirty="0"/>
              <a:t>les résultats obtenus</a:t>
            </a:r>
          </a:p>
          <a:p>
            <a:pPr lvl="0"/>
            <a:r>
              <a:rPr lang="fr-FR" sz="1100" dirty="0" smtClean="0"/>
              <a:t>- Modifier </a:t>
            </a:r>
            <a:r>
              <a:rPr lang="fr-FR" sz="1100" dirty="0"/>
              <a:t>les caractéristiques</a:t>
            </a:r>
          </a:p>
          <a:p>
            <a:pPr lvl="0"/>
            <a:r>
              <a:rPr lang="fr-FR" sz="1100" dirty="0" smtClean="0"/>
              <a:t>- Analyser </a:t>
            </a:r>
            <a:r>
              <a:rPr lang="fr-FR" sz="1100" dirty="0"/>
              <a:t>les nouveaux résultats</a:t>
            </a:r>
          </a:p>
          <a:p>
            <a:pPr lvl="0"/>
            <a:r>
              <a:rPr lang="fr-FR" sz="1100" dirty="0" smtClean="0"/>
              <a:t>- Identifier </a:t>
            </a:r>
            <a:r>
              <a:rPr lang="fr-FR" sz="1100" dirty="0"/>
              <a:t>une solution qui a le moins d’impact sur l’environnement</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Document proposant des solutions permettant de minimiser l’impact du système sur l’environnement</a:t>
            </a:r>
          </a:p>
          <a:p>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197" y="1124744"/>
            <a:ext cx="3402787"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96021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M2-1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511660" y="3070478"/>
            <a:ext cx="3168352" cy="261610"/>
          </a:xfrm>
          <a:prstGeom prst="rect">
            <a:avLst/>
          </a:prstGeom>
          <a:noFill/>
        </p:spPr>
        <p:txBody>
          <a:bodyPr wrap="square" rtlCol="0">
            <a:spAutoFit/>
          </a:bodyPr>
          <a:lstStyle/>
          <a:p>
            <a:pPr algn="ctr"/>
            <a:r>
              <a:rPr lang="fr-FR" sz="1100" dirty="0" smtClean="0"/>
              <a:t>Embase sous </a:t>
            </a:r>
            <a:r>
              <a:rPr lang="fr-FR" sz="1100" dirty="0" err="1" smtClean="0"/>
              <a:t>Solidworks</a:t>
            </a:r>
            <a:r>
              <a:rPr lang="fr-FR" sz="1100" dirty="0" smtClean="0"/>
              <a:t> et </a:t>
            </a:r>
            <a:r>
              <a:rPr lang="fr-FR" sz="1100" dirty="0" err="1" smtClean="0"/>
              <a:t>Sustainability’s</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19458" name="Imag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5652" y="3871791"/>
            <a:ext cx="4698576"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59" name="Imag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9352" y="1160748"/>
            <a:ext cx="2278207" cy="2293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5596" y="980728"/>
            <a:ext cx="4568000" cy="2054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915330" y="3455267"/>
            <a:ext cx="2257070" cy="261610"/>
          </a:xfrm>
          <a:prstGeom prst="rect">
            <a:avLst/>
          </a:prstGeom>
          <a:noFill/>
        </p:spPr>
        <p:txBody>
          <a:bodyPr wrap="square" rtlCol="0">
            <a:spAutoFit/>
          </a:bodyPr>
          <a:lstStyle/>
          <a:p>
            <a:pPr algn="ctr"/>
            <a:r>
              <a:rPr lang="fr-FR" sz="1100" dirty="0" smtClean="0"/>
              <a:t>Impact sur l’environnement</a:t>
            </a:r>
            <a:endParaRPr lang="fr-FR" sz="1100" dirty="0"/>
          </a:p>
        </p:txBody>
      </p:sp>
      <p:sp>
        <p:nvSpPr>
          <p:cNvPr id="12" name="ZoneTexte 11"/>
          <p:cNvSpPr txBox="1"/>
          <p:nvPr/>
        </p:nvSpPr>
        <p:spPr>
          <a:xfrm>
            <a:off x="2884266" y="6274477"/>
            <a:ext cx="2785802" cy="430887"/>
          </a:xfrm>
          <a:prstGeom prst="rect">
            <a:avLst/>
          </a:prstGeom>
          <a:noFill/>
        </p:spPr>
        <p:txBody>
          <a:bodyPr wrap="square" rtlCol="0">
            <a:spAutoFit/>
          </a:bodyPr>
          <a:lstStyle/>
          <a:p>
            <a:pPr algn="ctr"/>
            <a:r>
              <a:rPr lang="fr-FR" sz="1100" dirty="0" smtClean="0"/>
              <a:t>Rapport sur l’impact sur l’environnement en fonction des matériaux</a:t>
            </a:r>
            <a:endParaRPr lang="fr-FR" sz="1100" dirty="0"/>
          </a:p>
        </p:txBody>
      </p:sp>
    </p:spTree>
    <p:extLst>
      <p:ext uri="{BB962C8B-B14F-4D97-AF65-F5344CB8AC3E}">
        <p14:creationId xmlns:p14="http://schemas.microsoft.com/office/powerpoint/2010/main" val="399738064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69901" y="872716"/>
            <a:ext cx="3804198" cy="646331"/>
          </a:xfrm>
          <a:prstGeom prst="rect">
            <a:avLst/>
          </a:prstGeom>
          <a:noFill/>
        </p:spPr>
        <p:txBody>
          <a:bodyPr wrap="square" rtlCol="0">
            <a:spAutoFit/>
          </a:bodyPr>
          <a:lstStyle/>
          <a:p>
            <a:pPr algn="ctr">
              <a:lnSpc>
                <a:spcPct val="150000"/>
              </a:lnSpc>
            </a:pPr>
            <a:r>
              <a:rPr lang="fr-FR" sz="2400" b="1" dirty="0" smtClean="0">
                <a:solidFill>
                  <a:schemeClr val="tx2">
                    <a:lumMod val="60000"/>
                    <a:lumOff val="40000"/>
                  </a:schemeClr>
                </a:solidFill>
                <a:latin typeface="Arial" pitchFamily="34" charset="0"/>
                <a:cs typeface="Arial" pitchFamily="34" charset="0"/>
              </a:rPr>
              <a:t>Sommaire</a:t>
            </a:r>
            <a:endParaRPr lang="fr-FR" sz="2400" b="1" dirty="0">
              <a:solidFill>
                <a:schemeClr val="tx2">
                  <a:lumMod val="60000"/>
                  <a:lumOff val="40000"/>
                </a:schemeClr>
              </a:solidFill>
              <a:latin typeface="Arial" pitchFamily="34" charset="0"/>
              <a:cs typeface="Arial" pitchFamily="34" charset="0"/>
            </a:endParaRPr>
          </a:p>
        </p:txBody>
      </p:sp>
      <p:sp>
        <p:nvSpPr>
          <p:cNvPr id="4" name="ZoneTexte 3"/>
          <p:cNvSpPr txBox="1"/>
          <p:nvPr/>
        </p:nvSpPr>
        <p:spPr>
          <a:xfrm>
            <a:off x="961279" y="2082335"/>
            <a:ext cx="7848872" cy="2585323"/>
          </a:xfrm>
          <a:prstGeom prst="rect">
            <a:avLst/>
          </a:prstGeom>
          <a:noFill/>
        </p:spPr>
        <p:txBody>
          <a:bodyPr wrap="square" rtlCol="0">
            <a:spAutoFit/>
          </a:bodyPr>
          <a:lstStyle/>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Le Robot M.I.M.I. (</a:t>
            </a:r>
            <a:r>
              <a:rPr lang="fr-FR" b="1" dirty="0" err="1" smtClean="0">
                <a:solidFill>
                  <a:schemeClr val="tx2">
                    <a:lumMod val="60000"/>
                    <a:lumOff val="40000"/>
                  </a:schemeClr>
                </a:solidFill>
                <a:latin typeface="Arial" pitchFamily="34" charset="0"/>
                <a:cs typeface="Arial" pitchFamily="34" charset="0"/>
              </a:rPr>
              <a:t>Multipode</a:t>
            </a:r>
            <a:r>
              <a:rPr lang="fr-FR" b="1" dirty="0" smtClean="0">
                <a:solidFill>
                  <a:schemeClr val="tx2">
                    <a:lumMod val="60000"/>
                    <a:lumOff val="40000"/>
                  </a:schemeClr>
                </a:solidFill>
                <a:latin typeface="Arial" pitchFamily="34" charset="0"/>
                <a:cs typeface="Arial" pitchFamily="34" charset="0"/>
              </a:rPr>
              <a:t> Intelligent à Mobilité Interactive)</a:t>
            </a:r>
          </a:p>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Présentation du Système à Enseigner.</a:t>
            </a:r>
          </a:p>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Composition du Système à Enseigner.</a:t>
            </a:r>
          </a:p>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Présentation de l’Environnement Multimédia d’Apprentissage</a:t>
            </a:r>
          </a:p>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Couverture pédagogique en STI2D </a:t>
            </a:r>
          </a:p>
          <a:p>
            <a:pPr>
              <a:lnSpc>
                <a:spcPct val="150000"/>
              </a:lnSpc>
              <a:buFontTx/>
              <a:buChar char="-"/>
            </a:pPr>
            <a:r>
              <a:rPr lang="fr-FR" b="1" dirty="0" smtClean="0">
                <a:solidFill>
                  <a:schemeClr val="tx2">
                    <a:lumMod val="60000"/>
                    <a:lumOff val="40000"/>
                  </a:schemeClr>
                </a:solidFill>
                <a:latin typeface="Arial" pitchFamily="34" charset="0"/>
                <a:cs typeface="Arial" pitchFamily="34" charset="0"/>
              </a:rPr>
              <a:t> Couverture pédagogique en SSI</a:t>
            </a:r>
          </a:p>
        </p:txBody>
      </p:sp>
    </p:spTree>
    <p:extLst>
      <p:ext uri="{BB962C8B-B14F-4D97-AF65-F5344CB8AC3E}">
        <p14:creationId xmlns:p14="http://schemas.microsoft.com/office/powerpoint/2010/main" val="328763810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M3a-1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3770263"/>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M3a-1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smtClean="0">
                <a:cs typeface="Arial" pitchFamily="34" charset="0"/>
              </a:rPr>
              <a:t>Comprendre </a:t>
            </a:r>
            <a:r>
              <a:rPr lang="fr-FR" sz="1100" dirty="0"/>
              <a:t>les modalités de déplacement du robot. Analyser la structure du système et proposer une simulation mécanique</a:t>
            </a:r>
            <a:r>
              <a:rPr lang="fr-FR" sz="1100" dirty="0" smtClean="0"/>
              <a:t>.</a:t>
            </a:r>
            <a:endParaRPr lang="fr-FR" sz="1100" dirty="0" smtClean="0">
              <a:cs typeface="Arial" pitchFamily="34" charset="0"/>
            </a:endParaRP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de l’araignée en état de fonctionnement, d’une patte et des ressources numériques:</a:t>
            </a:r>
          </a:p>
          <a:p>
            <a:r>
              <a:rPr lang="fr-FR" sz="1100" dirty="0"/>
              <a:t>En équipe :</a:t>
            </a:r>
          </a:p>
          <a:p>
            <a:pPr lvl="0"/>
            <a:r>
              <a:rPr lang="fr-FR" sz="1100" dirty="0" smtClean="0"/>
              <a:t>- Mettre </a:t>
            </a:r>
            <a:r>
              <a:rPr lang="fr-FR" sz="1100" dirty="0"/>
              <a:t>en œuvre le système selon la procédure </a:t>
            </a:r>
            <a:r>
              <a:rPr lang="fr-FR" sz="1100" dirty="0" smtClean="0"/>
              <a:t>imposée,</a:t>
            </a:r>
            <a:endParaRPr lang="fr-FR" sz="1100" dirty="0"/>
          </a:p>
          <a:p>
            <a:pPr lvl="0"/>
            <a:r>
              <a:rPr lang="fr-FR" sz="1100" dirty="0" smtClean="0"/>
              <a:t>- Analyser </a:t>
            </a:r>
            <a:r>
              <a:rPr lang="fr-FR" sz="1100" dirty="0"/>
              <a:t>les déplacements en translation et </a:t>
            </a:r>
            <a:r>
              <a:rPr lang="fr-FR" sz="1100" dirty="0" smtClean="0"/>
              <a:t>rotation,</a:t>
            </a:r>
            <a:endParaRPr lang="fr-FR" sz="1100" dirty="0"/>
          </a:p>
          <a:p>
            <a:pPr lvl="0"/>
            <a:r>
              <a:rPr lang="fr-FR" sz="1100" dirty="0" smtClean="0"/>
              <a:t>- Identifier </a:t>
            </a:r>
            <a:r>
              <a:rPr lang="fr-FR" sz="1100" dirty="0"/>
              <a:t>les éléments constituants une </a:t>
            </a:r>
            <a:r>
              <a:rPr lang="fr-FR" sz="1100" dirty="0" smtClean="0"/>
              <a:t>patte,</a:t>
            </a:r>
            <a:endParaRPr lang="fr-FR" sz="1100" dirty="0"/>
          </a:p>
          <a:p>
            <a:pPr lvl="0"/>
            <a:r>
              <a:rPr lang="fr-FR" sz="1100" dirty="0" smtClean="0"/>
              <a:t>- Identifier </a:t>
            </a:r>
            <a:r>
              <a:rPr lang="fr-FR" sz="1100" dirty="0"/>
              <a:t>les mouvements </a:t>
            </a:r>
            <a:r>
              <a:rPr lang="fr-FR" sz="1100" dirty="0" smtClean="0"/>
              <a:t>possibles.</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Document décrivant les modalités de déplacement du robot MIMI avec analyse de la structure du système et simulation mécanique.</a:t>
            </a:r>
          </a:p>
          <a:p>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604" y="1124744"/>
            <a:ext cx="340075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83731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M3a-2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601670" y="5998495"/>
            <a:ext cx="2574286" cy="261610"/>
          </a:xfrm>
          <a:prstGeom prst="rect">
            <a:avLst/>
          </a:prstGeom>
          <a:noFill/>
        </p:spPr>
        <p:txBody>
          <a:bodyPr wrap="square" rtlCol="0">
            <a:spAutoFit/>
          </a:bodyPr>
          <a:lstStyle/>
          <a:p>
            <a:pPr algn="ctr"/>
            <a:r>
              <a:rPr lang="fr-FR" sz="1100" dirty="0" smtClean="0"/>
              <a:t>Groupe cinématique équivalent</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20483" name="Image 6" descr="patte éclaté cinématiqu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12701" y="1711622"/>
            <a:ext cx="4889233" cy="3636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rme libre 4"/>
          <p:cNvSpPr/>
          <p:nvPr/>
        </p:nvSpPr>
        <p:spPr>
          <a:xfrm>
            <a:off x="1151467" y="1651000"/>
            <a:ext cx="2226733" cy="2353733"/>
          </a:xfrm>
          <a:custGeom>
            <a:avLst/>
            <a:gdLst>
              <a:gd name="connsiteX0" fmla="*/ 541866 w 2226733"/>
              <a:gd name="connsiteY0" fmla="*/ 2294467 h 2353733"/>
              <a:gd name="connsiteX1" fmla="*/ 431800 w 2226733"/>
              <a:gd name="connsiteY1" fmla="*/ 2302933 h 2353733"/>
              <a:gd name="connsiteX2" fmla="*/ 397933 w 2226733"/>
              <a:gd name="connsiteY2" fmla="*/ 2311400 h 2353733"/>
              <a:gd name="connsiteX3" fmla="*/ 347133 w 2226733"/>
              <a:gd name="connsiteY3" fmla="*/ 2328333 h 2353733"/>
              <a:gd name="connsiteX4" fmla="*/ 321733 w 2226733"/>
              <a:gd name="connsiteY4" fmla="*/ 2336800 h 2353733"/>
              <a:gd name="connsiteX5" fmla="*/ 211666 w 2226733"/>
              <a:gd name="connsiteY5" fmla="*/ 2353733 h 2353733"/>
              <a:gd name="connsiteX6" fmla="*/ 143933 w 2226733"/>
              <a:gd name="connsiteY6" fmla="*/ 2336800 h 2353733"/>
              <a:gd name="connsiteX7" fmla="*/ 127000 w 2226733"/>
              <a:gd name="connsiteY7" fmla="*/ 2302933 h 2353733"/>
              <a:gd name="connsiteX8" fmla="*/ 101600 w 2226733"/>
              <a:gd name="connsiteY8" fmla="*/ 2277533 h 2353733"/>
              <a:gd name="connsiteX9" fmla="*/ 76200 w 2226733"/>
              <a:gd name="connsiteY9" fmla="*/ 2209800 h 2353733"/>
              <a:gd name="connsiteX10" fmla="*/ 59266 w 2226733"/>
              <a:gd name="connsiteY10" fmla="*/ 2159000 h 2353733"/>
              <a:gd name="connsiteX11" fmla="*/ 16933 w 2226733"/>
              <a:gd name="connsiteY11" fmla="*/ 2082800 h 2353733"/>
              <a:gd name="connsiteX12" fmla="*/ 8466 w 2226733"/>
              <a:gd name="connsiteY12" fmla="*/ 1964267 h 2353733"/>
              <a:gd name="connsiteX13" fmla="*/ 0 w 2226733"/>
              <a:gd name="connsiteY13" fmla="*/ 1938867 h 2353733"/>
              <a:gd name="connsiteX14" fmla="*/ 8466 w 2226733"/>
              <a:gd name="connsiteY14" fmla="*/ 1778000 h 2353733"/>
              <a:gd name="connsiteX15" fmla="*/ 16933 w 2226733"/>
              <a:gd name="connsiteY15" fmla="*/ 1727200 h 2353733"/>
              <a:gd name="connsiteX16" fmla="*/ 33866 w 2226733"/>
              <a:gd name="connsiteY16" fmla="*/ 1676400 h 2353733"/>
              <a:gd name="connsiteX17" fmla="*/ 42333 w 2226733"/>
              <a:gd name="connsiteY17" fmla="*/ 1617133 h 2353733"/>
              <a:gd name="connsiteX18" fmla="*/ 33866 w 2226733"/>
              <a:gd name="connsiteY18" fmla="*/ 1481667 h 2353733"/>
              <a:gd name="connsiteX19" fmla="*/ 50800 w 2226733"/>
              <a:gd name="connsiteY19" fmla="*/ 1159933 h 2353733"/>
              <a:gd name="connsiteX20" fmla="*/ 59266 w 2226733"/>
              <a:gd name="connsiteY20" fmla="*/ 1109133 h 2353733"/>
              <a:gd name="connsiteX21" fmla="*/ 76200 w 2226733"/>
              <a:gd name="connsiteY21" fmla="*/ 1058333 h 2353733"/>
              <a:gd name="connsiteX22" fmla="*/ 84666 w 2226733"/>
              <a:gd name="connsiteY22" fmla="*/ 1024467 h 2353733"/>
              <a:gd name="connsiteX23" fmla="*/ 101600 w 2226733"/>
              <a:gd name="connsiteY23" fmla="*/ 973667 h 2353733"/>
              <a:gd name="connsiteX24" fmla="*/ 127000 w 2226733"/>
              <a:gd name="connsiteY24" fmla="*/ 889000 h 2353733"/>
              <a:gd name="connsiteX25" fmla="*/ 135466 w 2226733"/>
              <a:gd name="connsiteY25" fmla="*/ 863600 h 2353733"/>
              <a:gd name="connsiteX26" fmla="*/ 152400 w 2226733"/>
              <a:gd name="connsiteY26" fmla="*/ 838200 h 2353733"/>
              <a:gd name="connsiteX27" fmla="*/ 160866 w 2226733"/>
              <a:gd name="connsiteY27" fmla="*/ 770467 h 2353733"/>
              <a:gd name="connsiteX28" fmla="*/ 177800 w 2226733"/>
              <a:gd name="connsiteY28" fmla="*/ 719667 h 2353733"/>
              <a:gd name="connsiteX29" fmla="*/ 186266 w 2226733"/>
              <a:gd name="connsiteY29" fmla="*/ 694267 h 2353733"/>
              <a:gd name="connsiteX30" fmla="*/ 194733 w 2226733"/>
              <a:gd name="connsiteY30" fmla="*/ 668867 h 2353733"/>
              <a:gd name="connsiteX31" fmla="*/ 203200 w 2226733"/>
              <a:gd name="connsiteY31" fmla="*/ 643467 h 2353733"/>
              <a:gd name="connsiteX32" fmla="*/ 237066 w 2226733"/>
              <a:gd name="connsiteY32" fmla="*/ 601133 h 2353733"/>
              <a:gd name="connsiteX33" fmla="*/ 254000 w 2226733"/>
              <a:gd name="connsiteY33" fmla="*/ 575733 h 2353733"/>
              <a:gd name="connsiteX34" fmla="*/ 279400 w 2226733"/>
              <a:gd name="connsiteY34" fmla="*/ 541867 h 2353733"/>
              <a:gd name="connsiteX35" fmla="*/ 296333 w 2226733"/>
              <a:gd name="connsiteY35" fmla="*/ 516467 h 2353733"/>
              <a:gd name="connsiteX36" fmla="*/ 313266 w 2226733"/>
              <a:gd name="connsiteY36" fmla="*/ 499533 h 2353733"/>
              <a:gd name="connsiteX37" fmla="*/ 330200 w 2226733"/>
              <a:gd name="connsiteY37" fmla="*/ 448733 h 2353733"/>
              <a:gd name="connsiteX38" fmla="*/ 364066 w 2226733"/>
              <a:gd name="connsiteY38" fmla="*/ 397933 h 2353733"/>
              <a:gd name="connsiteX39" fmla="*/ 389466 w 2226733"/>
              <a:gd name="connsiteY39" fmla="*/ 347133 h 2353733"/>
              <a:gd name="connsiteX40" fmla="*/ 414866 w 2226733"/>
              <a:gd name="connsiteY40" fmla="*/ 287867 h 2353733"/>
              <a:gd name="connsiteX41" fmla="*/ 423333 w 2226733"/>
              <a:gd name="connsiteY41" fmla="*/ 262467 h 2353733"/>
              <a:gd name="connsiteX42" fmla="*/ 440266 w 2226733"/>
              <a:gd name="connsiteY42" fmla="*/ 245533 h 2353733"/>
              <a:gd name="connsiteX43" fmla="*/ 474133 w 2226733"/>
              <a:gd name="connsiteY43" fmla="*/ 194733 h 2353733"/>
              <a:gd name="connsiteX44" fmla="*/ 524933 w 2226733"/>
              <a:gd name="connsiteY44" fmla="*/ 152400 h 2353733"/>
              <a:gd name="connsiteX45" fmla="*/ 550333 w 2226733"/>
              <a:gd name="connsiteY45" fmla="*/ 135467 h 2353733"/>
              <a:gd name="connsiteX46" fmla="*/ 567266 w 2226733"/>
              <a:gd name="connsiteY46" fmla="*/ 118533 h 2353733"/>
              <a:gd name="connsiteX47" fmla="*/ 618066 w 2226733"/>
              <a:gd name="connsiteY47" fmla="*/ 93133 h 2353733"/>
              <a:gd name="connsiteX48" fmla="*/ 660400 w 2226733"/>
              <a:gd name="connsiteY48" fmla="*/ 67733 h 2353733"/>
              <a:gd name="connsiteX49" fmla="*/ 711200 w 2226733"/>
              <a:gd name="connsiteY49" fmla="*/ 33867 h 2353733"/>
              <a:gd name="connsiteX50" fmla="*/ 787400 w 2226733"/>
              <a:gd name="connsiteY50" fmla="*/ 0 h 2353733"/>
              <a:gd name="connsiteX51" fmla="*/ 1075266 w 2226733"/>
              <a:gd name="connsiteY51" fmla="*/ 8467 h 2353733"/>
              <a:gd name="connsiteX52" fmla="*/ 1126066 w 2226733"/>
              <a:gd name="connsiteY52" fmla="*/ 25400 h 2353733"/>
              <a:gd name="connsiteX53" fmla="*/ 1185333 w 2226733"/>
              <a:gd name="connsiteY53" fmla="*/ 76200 h 2353733"/>
              <a:gd name="connsiteX54" fmla="*/ 1236133 w 2226733"/>
              <a:gd name="connsiteY54" fmla="*/ 118533 h 2353733"/>
              <a:gd name="connsiteX55" fmla="*/ 1261533 w 2226733"/>
              <a:gd name="connsiteY55" fmla="*/ 127000 h 2353733"/>
              <a:gd name="connsiteX56" fmla="*/ 1312333 w 2226733"/>
              <a:gd name="connsiteY56" fmla="*/ 160867 h 2353733"/>
              <a:gd name="connsiteX57" fmla="*/ 1337733 w 2226733"/>
              <a:gd name="connsiteY57" fmla="*/ 177800 h 2353733"/>
              <a:gd name="connsiteX58" fmla="*/ 1388533 w 2226733"/>
              <a:gd name="connsiteY58" fmla="*/ 194733 h 2353733"/>
              <a:gd name="connsiteX59" fmla="*/ 1430866 w 2226733"/>
              <a:gd name="connsiteY59" fmla="*/ 220133 h 2353733"/>
              <a:gd name="connsiteX60" fmla="*/ 1473200 w 2226733"/>
              <a:gd name="connsiteY60" fmla="*/ 245533 h 2353733"/>
              <a:gd name="connsiteX61" fmla="*/ 1515533 w 2226733"/>
              <a:gd name="connsiteY61" fmla="*/ 279400 h 2353733"/>
              <a:gd name="connsiteX62" fmla="*/ 1566333 w 2226733"/>
              <a:gd name="connsiteY62" fmla="*/ 296333 h 2353733"/>
              <a:gd name="connsiteX63" fmla="*/ 1642533 w 2226733"/>
              <a:gd name="connsiteY63" fmla="*/ 330200 h 2353733"/>
              <a:gd name="connsiteX64" fmla="*/ 1667933 w 2226733"/>
              <a:gd name="connsiteY64" fmla="*/ 338667 h 2353733"/>
              <a:gd name="connsiteX65" fmla="*/ 1693333 w 2226733"/>
              <a:gd name="connsiteY65" fmla="*/ 355600 h 2353733"/>
              <a:gd name="connsiteX66" fmla="*/ 1752600 w 2226733"/>
              <a:gd name="connsiteY66" fmla="*/ 372533 h 2353733"/>
              <a:gd name="connsiteX67" fmla="*/ 1778000 w 2226733"/>
              <a:gd name="connsiteY67" fmla="*/ 381000 h 2353733"/>
              <a:gd name="connsiteX68" fmla="*/ 1811866 w 2226733"/>
              <a:gd name="connsiteY68" fmla="*/ 389467 h 2353733"/>
              <a:gd name="connsiteX69" fmla="*/ 1862666 w 2226733"/>
              <a:gd name="connsiteY69" fmla="*/ 406400 h 2353733"/>
              <a:gd name="connsiteX70" fmla="*/ 1930400 w 2226733"/>
              <a:gd name="connsiteY70" fmla="*/ 440267 h 2353733"/>
              <a:gd name="connsiteX71" fmla="*/ 2006600 w 2226733"/>
              <a:gd name="connsiteY71" fmla="*/ 465667 h 2353733"/>
              <a:gd name="connsiteX72" fmla="*/ 2032000 w 2226733"/>
              <a:gd name="connsiteY72" fmla="*/ 474133 h 2353733"/>
              <a:gd name="connsiteX73" fmla="*/ 2065866 w 2226733"/>
              <a:gd name="connsiteY73" fmla="*/ 482600 h 2353733"/>
              <a:gd name="connsiteX74" fmla="*/ 2116666 w 2226733"/>
              <a:gd name="connsiteY74" fmla="*/ 499533 h 2353733"/>
              <a:gd name="connsiteX75" fmla="*/ 2142066 w 2226733"/>
              <a:gd name="connsiteY75" fmla="*/ 508000 h 2353733"/>
              <a:gd name="connsiteX76" fmla="*/ 2175933 w 2226733"/>
              <a:gd name="connsiteY76" fmla="*/ 541867 h 2353733"/>
              <a:gd name="connsiteX77" fmla="*/ 2209800 w 2226733"/>
              <a:gd name="connsiteY77" fmla="*/ 584200 h 2353733"/>
              <a:gd name="connsiteX78" fmla="*/ 2218266 w 2226733"/>
              <a:gd name="connsiteY78" fmla="*/ 626533 h 2353733"/>
              <a:gd name="connsiteX79" fmla="*/ 2226733 w 2226733"/>
              <a:gd name="connsiteY79" fmla="*/ 651933 h 2353733"/>
              <a:gd name="connsiteX80" fmla="*/ 2218266 w 2226733"/>
              <a:gd name="connsiteY80" fmla="*/ 762000 h 2353733"/>
              <a:gd name="connsiteX81" fmla="*/ 2209800 w 2226733"/>
              <a:gd name="connsiteY81" fmla="*/ 787400 h 2353733"/>
              <a:gd name="connsiteX82" fmla="*/ 2201333 w 2226733"/>
              <a:gd name="connsiteY82" fmla="*/ 838200 h 2353733"/>
              <a:gd name="connsiteX83" fmla="*/ 2192866 w 2226733"/>
              <a:gd name="connsiteY83" fmla="*/ 863600 h 2353733"/>
              <a:gd name="connsiteX84" fmla="*/ 2175933 w 2226733"/>
              <a:gd name="connsiteY84" fmla="*/ 939800 h 2353733"/>
              <a:gd name="connsiteX85" fmla="*/ 2159000 w 2226733"/>
              <a:gd name="connsiteY85" fmla="*/ 973667 h 2353733"/>
              <a:gd name="connsiteX86" fmla="*/ 2142066 w 2226733"/>
              <a:gd name="connsiteY86" fmla="*/ 1041400 h 2353733"/>
              <a:gd name="connsiteX87" fmla="*/ 2125133 w 2226733"/>
              <a:gd name="connsiteY87" fmla="*/ 1066800 h 2353733"/>
              <a:gd name="connsiteX88" fmla="*/ 2091266 w 2226733"/>
              <a:gd name="connsiteY88" fmla="*/ 1134533 h 2353733"/>
              <a:gd name="connsiteX89" fmla="*/ 2065866 w 2226733"/>
              <a:gd name="connsiteY89" fmla="*/ 1176867 h 2353733"/>
              <a:gd name="connsiteX90" fmla="*/ 2057400 w 2226733"/>
              <a:gd name="connsiteY90" fmla="*/ 1202267 h 2353733"/>
              <a:gd name="connsiteX91" fmla="*/ 2023533 w 2226733"/>
              <a:gd name="connsiteY91" fmla="*/ 1253067 h 2353733"/>
              <a:gd name="connsiteX92" fmla="*/ 2006600 w 2226733"/>
              <a:gd name="connsiteY92" fmla="*/ 1278467 h 2353733"/>
              <a:gd name="connsiteX93" fmla="*/ 1989666 w 2226733"/>
              <a:gd name="connsiteY93" fmla="*/ 1303867 h 2353733"/>
              <a:gd name="connsiteX94" fmla="*/ 1981200 w 2226733"/>
              <a:gd name="connsiteY94" fmla="*/ 1329267 h 2353733"/>
              <a:gd name="connsiteX95" fmla="*/ 1930400 w 2226733"/>
              <a:gd name="connsiteY95" fmla="*/ 1371600 h 2353733"/>
              <a:gd name="connsiteX96" fmla="*/ 1921933 w 2226733"/>
              <a:gd name="connsiteY96" fmla="*/ 1397000 h 2353733"/>
              <a:gd name="connsiteX97" fmla="*/ 1905000 w 2226733"/>
              <a:gd name="connsiteY97" fmla="*/ 1422400 h 2353733"/>
              <a:gd name="connsiteX98" fmla="*/ 1896533 w 2226733"/>
              <a:gd name="connsiteY98" fmla="*/ 1447800 h 2353733"/>
              <a:gd name="connsiteX99" fmla="*/ 1879600 w 2226733"/>
              <a:gd name="connsiteY99" fmla="*/ 1473200 h 2353733"/>
              <a:gd name="connsiteX100" fmla="*/ 1871133 w 2226733"/>
              <a:gd name="connsiteY100" fmla="*/ 1498600 h 2353733"/>
              <a:gd name="connsiteX101" fmla="*/ 1837266 w 2226733"/>
              <a:gd name="connsiteY101" fmla="*/ 1540933 h 2353733"/>
              <a:gd name="connsiteX102" fmla="*/ 1811866 w 2226733"/>
              <a:gd name="connsiteY102" fmla="*/ 1583267 h 2353733"/>
              <a:gd name="connsiteX103" fmla="*/ 1803400 w 2226733"/>
              <a:gd name="connsiteY103" fmla="*/ 1608667 h 2353733"/>
              <a:gd name="connsiteX104" fmla="*/ 1786466 w 2226733"/>
              <a:gd name="connsiteY104" fmla="*/ 1625600 h 2353733"/>
              <a:gd name="connsiteX105" fmla="*/ 1752600 w 2226733"/>
              <a:gd name="connsiteY105" fmla="*/ 1676400 h 2353733"/>
              <a:gd name="connsiteX106" fmla="*/ 1693333 w 2226733"/>
              <a:gd name="connsiteY106" fmla="*/ 1735667 h 2353733"/>
              <a:gd name="connsiteX107" fmla="*/ 1667933 w 2226733"/>
              <a:gd name="connsiteY107" fmla="*/ 1761067 h 2353733"/>
              <a:gd name="connsiteX108" fmla="*/ 1608666 w 2226733"/>
              <a:gd name="connsiteY108" fmla="*/ 1794933 h 2353733"/>
              <a:gd name="connsiteX109" fmla="*/ 1591733 w 2226733"/>
              <a:gd name="connsiteY109" fmla="*/ 1811867 h 2353733"/>
              <a:gd name="connsiteX110" fmla="*/ 1566333 w 2226733"/>
              <a:gd name="connsiteY110" fmla="*/ 1828800 h 2353733"/>
              <a:gd name="connsiteX111" fmla="*/ 1524000 w 2226733"/>
              <a:gd name="connsiteY111" fmla="*/ 1862667 h 2353733"/>
              <a:gd name="connsiteX112" fmla="*/ 1481666 w 2226733"/>
              <a:gd name="connsiteY112" fmla="*/ 1896533 h 2353733"/>
              <a:gd name="connsiteX113" fmla="*/ 1413933 w 2226733"/>
              <a:gd name="connsiteY113" fmla="*/ 1947333 h 2353733"/>
              <a:gd name="connsiteX114" fmla="*/ 1388533 w 2226733"/>
              <a:gd name="connsiteY114" fmla="*/ 1964267 h 2353733"/>
              <a:gd name="connsiteX115" fmla="*/ 1363133 w 2226733"/>
              <a:gd name="connsiteY115" fmla="*/ 1972733 h 2353733"/>
              <a:gd name="connsiteX116" fmla="*/ 1320800 w 2226733"/>
              <a:gd name="connsiteY116" fmla="*/ 2006600 h 2353733"/>
              <a:gd name="connsiteX117" fmla="*/ 1253066 w 2226733"/>
              <a:gd name="connsiteY117" fmla="*/ 2057400 h 2353733"/>
              <a:gd name="connsiteX118" fmla="*/ 1227666 w 2226733"/>
              <a:gd name="connsiteY118" fmla="*/ 2074333 h 2353733"/>
              <a:gd name="connsiteX119" fmla="*/ 1202266 w 2226733"/>
              <a:gd name="connsiteY119" fmla="*/ 2082800 h 2353733"/>
              <a:gd name="connsiteX120" fmla="*/ 1176866 w 2226733"/>
              <a:gd name="connsiteY120" fmla="*/ 2099733 h 2353733"/>
              <a:gd name="connsiteX121" fmla="*/ 1151466 w 2226733"/>
              <a:gd name="connsiteY121" fmla="*/ 2108200 h 2353733"/>
              <a:gd name="connsiteX122" fmla="*/ 1117600 w 2226733"/>
              <a:gd name="connsiteY122" fmla="*/ 2125133 h 2353733"/>
              <a:gd name="connsiteX123" fmla="*/ 1092200 w 2226733"/>
              <a:gd name="connsiteY123" fmla="*/ 2142067 h 2353733"/>
              <a:gd name="connsiteX124" fmla="*/ 1049866 w 2226733"/>
              <a:gd name="connsiteY124" fmla="*/ 2150533 h 2353733"/>
              <a:gd name="connsiteX125" fmla="*/ 1024466 w 2226733"/>
              <a:gd name="connsiteY125" fmla="*/ 2167467 h 2353733"/>
              <a:gd name="connsiteX126" fmla="*/ 973666 w 2226733"/>
              <a:gd name="connsiteY126" fmla="*/ 2184400 h 2353733"/>
              <a:gd name="connsiteX127" fmla="*/ 914400 w 2226733"/>
              <a:gd name="connsiteY127" fmla="*/ 2201333 h 2353733"/>
              <a:gd name="connsiteX128" fmla="*/ 838200 w 2226733"/>
              <a:gd name="connsiteY128" fmla="*/ 2235200 h 2353733"/>
              <a:gd name="connsiteX129" fmla="*/ 812800 w 2226733"/>
              <a:gd name="connsiteY129" fmla="*/ 2243667 h 2353733"/>
              <a:gd name="connsiteX130" fmla="*/ 787400 w 2226733"/>
              <a:gd name="connsiteY130" fmla="*/ 2252133 h 2353733"/>
              <a:gd name="connsiteX131" fmla="*/ 770466 w 2226733"/>
              <a:gd name="connsiteY131" fmla="*/ 2269067 h 2353733"/>
              <a:gd name="connsiteX132" fmla="*/ 685800 w 2226733"/>
              <a:gd name="connsiteY132" fmla="*/ 2277533 h 2353733"/>
              <a:gd name="connsiteX133" fmla="*/ 660400 w 2226733"/>
              <a:gd name="connsiteY133" fmla="*/ 2286000 h 2353733"/>
              <a:gd name="connsiteX134" fmla="*/ 567266 w 2226733"/>
              <a:gd name="connsiteY134" fmla="*/ 2294467 h 2353733"/>
              <a:gd name="connsiteX135" fmla="*/ 541866 w 2226733"/>
              <a:gd name="connsiteY135" fmla="*/ 2294467 h 235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226733" h="2353733">
                <a:moveTo>
                  <a:pt x="541866" y="2294467"/>
                </a:moveTo>
                <a:cubicBezTo>
                  <a:pt x="505177" y="2297289"/>
                  <a:pt x="468345" y="2298634"/>
                  <a:pt x="431800" y="2302933"/>
                </a:cubicBezTo>
                <a:cubicBezTo>
                  <a:pt x="420243" y="2304293"/>
                  <a:pt x="409079" y="2308056"/>
                  <a:pt x="397933" y="2311400"/>
                </a:cubicBezTo>
                <a:cubicBezTo>
                  <a:pt x="380836" y="2316529"/>
                  <a:pt x="364066" y="2322689"/>
                  <a:pt x="347133" y="2328333"/>
                </a:cubicBezTo>
                <a:cubicBezTo>
                  <a:pt x="338666" y="2331155"/>
                  <a:pt x="330391" y="2334635"/>
                  <a:pt x="321733" y="2336800"/>
                </a:cubicBezTo>
                <a:cubicBezTo>
                  <a:pt x="263073" y="2351465"/>
                  <a:pt x="299431" y="2343982"/>
                  <a:pt x="211666" y="2353733"/>
                </a:cubicBezTo>
                <a:cubicBezTo>
                  <a:pt x="189088" y="2348089"/>
                  <a:pt x="163889" y="2348774"/>
                  <a:pt x="143933" y="2336800"/>
                </a:cubicBezTo>
                <a:cubicBezTo>
                  <a:pt x="133110" y="2330306"/>
                  <a:pt x="134336" y="2313204"/>
                  <a:pt x="127000" y="2302933"/>
                </a:cubicBezTo>
                <a:cubicBezTo>
                  <a:pt x="120041" y="2293190"/>
                  <a:pt x="110067" y="2286000"/>
                  <a:pt x="101600" y="2277533"/>
                </a:cubicBezTo>
                <a:cubicBezTo>
                  <a:pt x="81528" y="2177175"/>
                  <a:pt x="107910" y="2281148"/>
                  <a:pt x="76200" y="2209800"/>
                </a:cubicBezTo>
                <a:cubicBezTo>
                  <a:pt x="68951" y="2193489"/>
                  <a:pt x="69167" y="2173852"/>
                  <a:pt x="59266" y="2159000"/>
                </a:cubicBezTo>
                <a:cubicBezTo>
                  <a:pt x="20450" y="2100774"/>
                  <a:pt x="31836" y="2127507"/>
                  <a:pt x="16933" y="2082800"/>
                </a:cubicBezTo>
                <a:cubicBezTo>
                  <a:pt x="14111" y="2043289"/>
                  <a:pt x="13094" y="2003607"/>
                  <a:pt x="8466" y="1964267"/>
                </a:cubicBezTo>
                <a:cubicBezTo>
                  <a:pt x="7423" y="1955404"/>
                  <a:pt x="0" y="1947792"/>
                  <a:pt x="0" y="1938867"/>
                </a:cubicBezTo>
                <a:cubicBezTo>
                  <a:pt x="0" y="1885170"/>
                  <a:pt x="4184" y="1831526"/>
                  <a:pt x="8466" y="1778000"/>
                </a:cubicBezTo>
                <a:cubicBezTo>
                  <a:pt x="9835" y="1760888"/>
                  <a:pt x="12769" y="1743854"/>
                  <a:pt x="16933" y="1727200"/>
                </a:cubicBezTo>
                <a:cubicBezTo>
                  <a:pt x="21262" y="1709884"/>
                  <a:pt x="33866" y="1676400"/>
                  <a:pt x="33866" y="1676400"/>
                </a:cubicBezTo>
                <a:cubicBezTo>
                  <a:pt x="36688" y="1656644"/>
                  <a:pt x="42333" y="1637089"/>
                  <a:pt x="42333" y="1617133"/>
                </a:cubicBezTo>
                <a:cubicBezTo>
                  <a:pt x="42333" y="1571890"/>
                  <a:pt x="33866" y="1526910"/>
                  <a:pt x="33866" y="1481667"/>
                </a:cubicBezTo>
                <a:cubicBezTo>
                  <a:pt x="33866" y="1202577"/>
                  <a:pt x="11871" y="1276717"/>
                  <a:pt x="50800" y="1159933"/>
                </a:cubicBezTo>
                <a:cubicBezTo>
                  <a:pt x="53622" y="1143000"/>
                  <a:pt x="55102" y="1125787"/>
                  <a:pt x="59266" y="1109133"/>
                </a:cubicBezTo>
                <a:cubicBezTo>
                  <a:pt x="63595" y="1091817"/>
                  <a:pt x="71871" y="1075649"/>
                  <a:pt x="76200" y="1058333"/>
                </a:cubicBezTo>
                <a:cubicBezTo>
                  <a:pt x="79022" y="1047044"/>
                  <a:pt x="81322" y="1035612"/>
                  <a:pt x="84666" y="1024467"/>
                </a:cubicBezTo>
                <a:cubicBezTo>
                  <a:pt x="89795" y="1007370"/>
                  <a:pt x="97271" y="990984"/>
                  <a:pt x="101600" y="973667"/>
                </a:cubicBezTo>
                <a:cubicBezTo>
                  <a:pt x="114396" y="922477"/>
                  <a:pt x="106384" y="950849"/>
                  <a:pt x="127000" y="889000"/>
                </a:cubicBezTo>
                <a:cubicBezTo>
                  <a:pt x="129822" y="880533"/>
                  <a:pt x="130515" y="871026"/>
                  <a:pt x="135466" y="863600"/>
                </a:cubicBezTo>
                <a:lnTo>
                  <a:pt x="152400" y="838200"/>
                </a:lnTo>
                <a:cubicBezTo>
                  <a:pt x="155222" y="815622"/>
                  <a:pt x="156098" y="792715"/>
                  <a:pt x="160866" y="770467"/>
                </a:cubicBezTo>
                <a:cubicBezTo>
                  <a:pt x="164606" y="753014"/>
                  <a:pt x="172156" y="736600"/>
                  <a:pt x="177800" y="719667"/>
                </a:cubicBezTo>
                <a:lnTo>
                  <a:pt x="186266" y="694267"/>
                </a:lnTo>
                <a:lnTo>
                  <a:pt x="194733" y="668867"/>
                </a:lnTo>
                <a:cubicBezTo>
                  <a:pt x="197555" y="660400"/>
                  <a:pt x="198250" y="650893"/>
                  <a:pt x="203200" y="643467"/>
                </a:cubicBezTo>
                <a:cubicBezTo>
                  <a:pt x="255309" y="565303"/>
                  <a:pt x="188817" y="661445"/>
                  <a:pt x="237066" y="601133"/>
                </a:cubicBezTo>
                <a:cubicBezTo>
                  <a:pt x="243423" y="593187"/>
                  <a:pt x="248085" y="584013"/>
                  <a:pt x="254000" y="575733"/>
                </a:cubicBezTo>
                <a:cubicBezTo>
                  <a:pt x="262202" y="564251"/>
                  <a:pt x="271198" y="553350"/>
                  <a:pt x="279400" y="541867"/>
                </a:cubicBezTo>
                <a:cubicBezTo>
                  <a:pt x="285314" y="533587"/>
                  <a:pt x="289976" y="524413"/>
                  <a:pt x="296333" y="516467"/>
                </a:cubicBezTo>
                <a:cubicBezTo>
                  <a:pt x="301320" y="510234"/>
                  <a:pt x="307622" y="505178"/>
                  <a:pt x="313266" y="499533"/>
                </a:cubicBezTo>
                <a:cubicBezTo>
                  <a:pt x="318911" y="482600"/>
                  <a:pt x="320299" y="463585"/>
                  <a:pt x="330200" y="448733"/>
                </a:cubicBezTo>
                <a:cubicBezTo>
                  <a:pt x="341489" y="431800"/>
                  <a:pt x="357630" y="417240"/>
                  <a:pt x="364066" y="397933"/>
                </a:cubicBezTo>
                <a:cubicBezTo>
                  <a:pt x="375751" y="362880"/>
                  <a:pt x="367583" y="379959"/>
                  <a:pt x="389466" y="347133"/>
                </a:cubicBezTo>
                <a:cubicBezTo>
                  <a:pt x="407088" y="276651"/>
                  <a:pt x="385631" y="346336"/>
                  <a:pt x="414866" y="287867"/>
                </a:cubicBezTo>
                <a:cubicBezTo>
                  <a:pt x="418857" y="279885"/>
                  <a:pt x="418741" y="270120"/>
                  <a:pt x="423333" y="262467"/>
                </a:cubicBezTo>
                <a:cubicBezTo>
                  <a:pt x="427440" y="255622"/>
                  <a:pt x="435477" y="251919"/>
                  <a:pt x="440266" y="245533"/>
                </a:cubicBezTo>
                <a:cubicBezTo>
                  <a:pt x="452477" y="229252"/>
                  <a:pt x="457200" y="206022"/>
                  <a:pt x="474133" y="194733"/>
                </a:cubicBezTo>
                <a:cubicBezTo>
                  <a:pt x="537196" y="152692"/>
                  <a:pt x="459743" y="206725"/>
                  <a:pt x="524933" y="152400"/>
                </a:cubicBezTo>
                <a:cubicBezTo>
                  <a:pt x="532750" y="145886"/>
                  <a:pt x="542387" y="141824"/>
                  <a:pt x="550333" y="135467"/>
                </a:cubicBezTo>
                <a:cubicBezTo>
                  <a:pt x="556566" y="130480"/>
                  <a:pt x="561033" y="123520"/>
                  <a:pt x="567266" y="118533"/>
                </a:cubicBezTo>
                <a:cubicBezTo>
                  <a:pt x="590711" y="99777"/>
                  <a:pt x="591240" y="102075"/>
                  <a:pt x="618066" y="93133"/>
                </a:cubicBezTo>
                <a:cubicBezTo>
                  <a:pt x="656058" y="55144"/>
                  <a:pt x="610940" y="95211"/>
                  <a:pt x="660400" y="67733"/>
                </a:cubicBezTo>
                <a:cubicBezTo>
                  <a:pt x="678190" y="57850"/>
                  <a:pt x="691893" y="40303"/>
                  <a:pt x="711200" y="33867"/>
                </a:cubicBezTo>
                <a:cubicBezTo>
                  <a:pt x="771653" y="13715"/>
                  <a:pt x="747148" y="26834"/>
                  <a:pt x="787400" y="0"/>
                </a:cubicBezTo>
                <a:cubicBezTo>
                  <a:pt x="883355" y="2822"/>
                  <a:pt x="979538" y="1287"/>
                  <a:pt x="1075266" y="8467"/>
                </a:cubicBezTo>
                <a:cubicBezTo>
                  <a:pt x="1093065" y="9802"/>
                  <a:pt x="1126066" y="25400"/>
                  <a:pt x="1126066" y="25400"/>
                </a:cubicBezTo>
                <a:cubicBezTo>
                  <a:pt x="1227821" y="127155"/>
                  <a:pt x="1107965" y="11727"/>
                  <a:pt x="1185333" y="76200"/>
                </a:cubicBezTo>
                <a:cubicBezTo>
                  <a:pt x="1213422" y="99608"/>
                  <a:pt x="1204600" y="102766"/>
                  <a:pt x="1236133" y="118533"/>
                </a:cubicBezTo>
                <a:cubicBezTo>
                  <a:pt x="1244115" y="122524"/>
                  <a:pt x="1253731" y="122666"/>
                  <a:pt x="1261533" y="127000"/>
                </a:cubicBezTo>
                <a:cubicBezTo>
                  <a:pt x="1279323" y="136884"/>
                  <a:pt x="1295400" y="149578"/>
                  <a:pt x="1312333" y="160867"/>
                </a:cubicBezTo>
                <a:cubicBezTo>
                  <a:pt x="1320800" y="166511"/>
                  <a:pt x="1328080" y="174582"/>
                  <a:pt x="1337733" y="177800"/>
                </a:cubicBezTo>
                <a:lnTo>
                  <a:pt x="1388533" y="194733"/>
                </a:lnTo>
                <a:cubicBezTo>
                  <a:pt x="1431436" y="237638"/>
                  <a:pt x="1375913" y="187162"/>
                  <a:pt x="1430866" y="220133"/>
                </a:cubicBezTo>
                <a:cubicBezTo>
                  <a:pt x="1488976" y="254999"/>
                  <a:pt x="1401248" y="221551"/>
                  <a:pt x="1473200" y="245533"/>
                </a:cubicBezTo>
                <a:cubicBezTo>
                  <a:pt x="1487275" y="259609"/>
                  <a:pt x="1496306" y="270855"/>
                  <a:pt x="1515533" y="279400"/>
                </a:cubicBezTo>
                <a:cubicBezTo>
                  <a:pt x="1531844" y="286649"/>
                  <a:pt x="1566333" y="296333"/>
                  <a:pt x="1566333" y="296333"/>
                </a:cubicBezTo>
                <a:cubicBezTo>
                  <a:pt x="1606585" y="323169"/>
                  <a:pt x="1582078" y="310048"/>
                  <a:pt x="1642533" y="330200"/>
                </a:cubicBezTo>
                <a:cubicBezTo>
                  <a:pt x="1651000" y="333022"/>
                  <a:pt x="1660507" y="333717"/>
                  <a:pt x="1667933" y="338667"/>
                </a:cubicBezTo>
                <a:cubicBezTo>
                  <a:pt x="1676400" y="344311"/>
                  <a:pt x="1684232" y="351049"/>
                  <a:pt x="1693333" y="355600"/>
                </a:cubicBezTo>
                <a:cubicBezTo>
                  <a:pt x="1706872" y="362369"/>
                  <a:pt x="1739933" y="368914"/>
                  <a:pt x="1752600" y="372533"/>
                </a:cubicBezTo>
                <a:cubicBezTo>
                  <a:pt x="1761181" y="374985"/>
                  <a:pt x="1769419" y="378548"/>
                  <a:pt x="1778000" y="381000"/>
                </a:cubicBezTo>
                <a:cubicBezTo>
                  <a:pt x="1789188" y="384197"/>
                  <a:pt x="1800721" y="386123"/>
                  <a:pt x="1811866" y="389467"/>
                </a:cubicBezTo>
                <a:cubicBezTo>
                  <a:pt x="1828962" y="394596"/>
                  <a:pt x="1862666" y="406400"/>
                  <a:pt x="1862666" y="406400"/>
                </a:cubicBezTo>
                <a:cubicBezTo>
                  <a:pt x="1892221" y="435954"/>
                  <a:pt x="1872028" y="420810"/>
                  <a:pt x="1930400" y="440267"/>
                </a:cubicBezTo>
                <a:lnTo>
                  <a:pt x="2006600" y="465667"/>
                </a:lnTo>
                <a:cubicBezTo>
                  <a:pt x="2015067" y="468489"/>
                  <a:pt x="2023342" y="471968"/>
                  <a:pt x="2032000" y="474133"/>
                </a:cubicBezTo>
                <a:cubicBezTo>
                  <a:pt x="2043289" y="476955"/>
                  <a:pt x="2054721" y="479256"/>
                  <a:pt x="2065866" y="482600"/>
                </a:cubicBezTo>
                <a:cubicBezTo>
                  <a:pt x="2082962" y="487729"/>
                  <a:pt x="2099733" y="493889"/>
                  <a:pt x="2116666" y="499533"/>
                </a:cubicBezTo>
                <a:lnTo>
                  <a:pt x="2142066" y="508000"/>
                </a:lnTo>
                <a:cubicBezTo>
                  <a:pt x="2153355" y="519289"/>
                  <a:pt x="2167077" y="528583"/>
                  <a:pt x="2175933" y="541867"/>
                </a:cubicBezTo>
                <a:cubicBezTo>
                  <a:pt x="2197294" y="573909"/>
                  <a:pt x="2185671" y="560072"/>
                  <a:pt x="2209800" y="584200"/>
                </a:cubicBezTo>
                <a:cubicBezTo>
                  <a:pt x="2212622" y="598311"/>
                  <a:pt x="2214776" y="612572"/>
                  <a:pt x="2218266" y="626533"/>
                </a:cubicBezTo>
                <a:cubicBezTo>
                  <a:pt x="2220431" y="635191"/>
                  <a:pt x="2226733" y="643008"/>
                  <a:pt x="2226733" y="651933"/>
                </a:cubicBezTo>
                <a:cubicBezTo>
                  <a:pt x="2226733" y="688730"/>
                  <a:pt x="2222830" y="725487"/>
                  <a:pt x="2218266" y="762000"/>
                </a:cubicBezTo>
                <a:cubicBezTo>
                  <a:pt x="2217159" y="770856"/>
                  <a:pt x="2211736" y="778688"/>
                  <a:pt x="2209800" y="787400"/>
                </a:cubicBezTo>
                <a:cubicBezTo>
                  <a:pt x="2206076" y="804158"/>
                  <a:pt x="2205057" y="821442"/>
                  <a:pt x="2201333" y="838200"/>
                </a:cubicBezTo>
                <a:cubicBezTo>
                  <a:pt x="2199397" y="846912"/>
                  <a:pt x="2195031" y="854942"/>
                  <a:pt x="2192866" y="863600"/>
                </a:cubicBezTo>
                <a:cubicBezTo>
                  <a:pt x="2188840" y="879704"/>
                  <a:pt x="2182455" y="922409"/>
                  <a:pt x="2175933" y="939800"/>
                </a:cubicBezTo>
                <a:cubicBezTo>
                  <a:pt x="2171501" y="951618"/>
                  <a:pt x="2164644" y="962378"/>
                  <a:pt x="2159000" y="973667"/>
                </a:cubicBezTo>
                <a:cubicBezTo>
                  <a:pt x="2155779" y="989770"/>
                  <a:pt x="2150745" y="1024043"/>
                  <a:pt x="2142066" y="1041400"/>
                </a:cubicBezTo>
                <a:cubicBezTo>
                  <a:pt x="2137515" y="1050501"/>
                  <a:pt x="2129266" y="1057501"/>
                  <a:pt x="2125133" y="1066800"/>
                </a:cubicBezTo>
                <a:cubicBezTo>
                  <a:pt x="2094002" y="1136846"/>
                  <a:pt x="2126042" y="1099759"/>
                  <a:pt x="2091266" y="1134533"/>
                </a:cubicBezTo>
                <a:cubicBezTo>
                  <a:pt x="2067284" y="1206485"/>
                  <a:pt x="2100732" y="1118757"/>
                  <a:pt x="2065866" y="1176867"/>
                </a:cubicBezTo>
                <a:cubicBezTo>
                  <a:pt x="2061274" y="1184520"/>
                  <a:pt x="2061734" y="1194465"/>
                  <a:pt x="2057400" y="1202267"/>
                </a:cubicBezTo>
                <a:cubicBezTo>
                  <a:pt x="2047517" y="1220057"/>
                  <a:pt x="2034822" y="1236134"/>
                  <a:pt x="2023533" y="1253067"/>
                </a:cubicBezTo>
                <a:lnTo>
                  <a:pt x="2006600" y="1278467"/>
                </a:lnTo>
                <a:lnTo>
                  <a:pt x="1989666" y="1303867"/>
                </a:lnTo>
                <a:cubicBezTo>
                  <a:pt x="1986844" y="1312334"/>
                  <a:pt x="1987511" y="1322956"/>
                  <a:pt x="1981200" y="1329267"/>
                </a:cubicBezTo>
                <a:cubicBezTo>
                  <a:pt x="1931589" y="1378878"/>
                  <a:pt x="1959689" y="1313022"/>
                  <a:pt x="1930400" y="1371600"/>
                </a:cubicBezTo>
                <a:cubicBezTo>
                  <a:pt x="1926409" y="1379582"/>
                  <a:pt x="1925924" y="1389018"/>
                  <a:pt x="1921933" y="1397000"/>
                </a:cubicBezTo>
                <a:cubicBezTo>
                  <a:pt x="1917382" y="1406101"/>
                  <a:pt x="1909551" y="1413299"/>
                  <a:pt x="1905000" y="1422400"/>
                </a:cubicBezTo>
                <a:cubicBezTo>
                  <a:pt x="1901009" y="1430382"/>
                  <a:pt x="1900524" y="1439818"/>
                  <a:pt x="1896533" y="1447800"/>
                </a:cubicBezTo>
                <a:cubicBezTo>
                  <a:pt x="1891982" y="1456901"/>
                  <a:pt x="1884151" y="1464099"/>
                  <a:pt x="1879600" y="1473200"/>
                </a:cubicBezTo>
                <a:cubicBezTo>
                  <a:pt x="1875609" y="1481182"/>
                  <a:pt x="1875124" y="1490618"/>
                  <a:pt x="1871133" y="1498600"/>
                </a:cubicBezTo>
                <a:cubicBezTo>
                  <a:pt x="1860451" y="1519963"/>
                  <a:pt x="1853018" y="1525182"/>
                  <a:pt x="1837266" y="1540933"/>
                </a:cubicBezTo>
                <a:cubicBezTo>
                  <a:pt x="1813284" y="1612885"/>
                  <a:pt x="1846732" y="1525157"/>
                  <a:pt x="1811866" y="1583267"/>
                </a:cubicBezTo>
                <a:cubicBezTo>
                  <a:pt x="1807274" y="1590920"/>
                  <a:pt x="1807992" y="1601014"/>
                  <a:pt x="1803400" y="1608667"/>
                </a:cubicBezTo>
                <a:cubicBezTo>
                  <a:pt x="1799293" y="1615512"/>
                  <a:pt x="1791256" y="1619214"/>
                  <a:pt x="1786466" y="1625600"/>
                </a:cubicBezTo>
                <a:cubicBezTo>
                  <a:pt x="1774255" y="1641881"/>
                  <a:pt x="1766991" y="1662010"/>
                  <a:pt x="1752600" y="1676400"/>
                </a:cubicBezTo>
                <a:lnTo>
                  <a:pt x="1693333" y="1735667"/>
                </a:lnTo>
                <a:cubicBezTo>
                  <a:pt x="1684866" y="1744134"/>
                  <a:pt x="1677896" y="1754425"/>
                  <a:pt x="1667933" y="1761067"/>
                </a:cubicBezTo>
                <a:cubicBezTo>
                  <a:pt x="1632031" y="1785001"/>
                  <a:pt x="1651634" y="1773449"/>
                  <a:pt x="1608666" y="1794933"/>
                </a:cubicBezTo>
                <a:cubicBezTo>
                  <a:pt x="1603022" y="1800578"/>
                  <a:pt x="1597966" y="1806880"/>
                  <a:pt x="1591733" y="1811867"/>
                </a:cubicBezTo>
                <a:cubicBezTo>
                  <a:pt x="1583787" y="1818224"/>
                  <a:pt x="1573528" y="1821605"/>
                  <a:pt x="1566333" y="1828800"/>
                </a:cubicBezTo>
                <a:cubicBezTo>
                  <a:pt x="1528036" y="1867097"/>
                  <a:pt x="1573449" y="1846183"/>
                  <a:pt x="1524000" y="1862667"/>
                </a:cubicBezTo>
                <a:cubicBezTo>
                  <a:pt x="1457950" y="1928714"/>
                  <a:pt x="1567146" y="1821737"/>
                  <a:pt x="1481666" y="1896533"/>
                </a:cubicBezTo>
                <a:cubicBezTo>
                  <a:pt x="1421796" y="1948919"/>
                  <a:pt x="1463286" y="1930883"/>
                  <a:pt x="1413933" y="1947333"/>
                </a:cubicBezTo>
                <a:cubicBezTo>
                  <a:pt x="1405466" y="1952978"/>
                  <a:pt x="1397635" y="1959716"/>
                  <a:pt x="1388533" y="1964267"/>
                </a:cubicBezTo>
                <a:cubicBezTo>
                  <a:pt x="1380551" y="1968258"/>
                  <a:pt x="1370102" y="1967158"/>
                  <a:pt x="1363133" y="1972733"/>
                </a:cubicBezTo>
                <a:cubicBezTo>
                  <a:pt x="1308421" y="2016502"/>
                  <a:pt x="1384646" y="1985317"/>
                  <a:pt x="1320800" y="2006600"/>
                </a:cubicBezTo>
                <a:cubicBezTo>
                  <a:pt x="1289475" y="2037923"/>
                  <a:pt x="1310507" y="2019106"/>
                  <a:pt x="1253066" y="2057400"/>
                </a:cubicBezTo>
                <a:cubicBezTo>
                  <a:pt x="1244599" y="2063044"/>
                  <a:pt x="1237319" y="2071115"/>
                  <a:pt x="1227666" y="2074333"/>
                </a:cubicBezTo>
                <a:cubicBezTo>
                  <a:pt x="1219199" y="2077155"/>
                  <a:pt x="1210248" y="2078809"/>
                  <a:pt x="1202266" y="2082800"/>
                </a:cubicBezTo>
                <a:cubicBezTo>
                  <a:pt x="1193165" y="2087351"/>
                  <a:pt x="1185967" y="2095182"/>
                  <a:pt x="1176866" y="2099733"/>
                </a:cubicBezTo>
                <a:cubicBezTo>
                  <a:pt x="1168884" y="2103724"/>
                  <a:pt x="1159669" y="2104684"/>
                  <a:pt x="1151466" y="2108200"/>
                </a:cubicBezTo>
                <a:cubicBezTo>
                  <a:pt x="1139865" y="2113172"/>
                  <a:pt x="1128558" y="2118871"/>
                  <a:pt x="1117600" y="2125133"/>
                </a:cubicBezTo>
                <a:cubicBezTo>
                  <a:pt x="1108765" y="2130182"/>
                  <a:pt x="1101728" y="2138494"/>
                  <a:pt x="1092200" y="2142067"/>
                </a:cubicBezTo>
                <a:cubicBezTo>
                  <a:pt x="1078726" y="2147120"/>
                  <a:pt x="1063977" y="2147711"/>
                  <a:pt x="1049866" y="2150533"/>
                </a:cubicBezTo>
                <a:cubicBezTo>
                  <a:pt x="1041399" y="2156178"/>
                  <a:pt x="1033765" y="2163334"/>
                  <a:pt x="1024466" y="2167467"/>
                </a:cubicBezTo>
                <a:cubicBezTo>
                  <a:pt x="1008155" y="2174716"/>
                  <a:pt x="990599" y="2178756"/>
                  <a:pt x="973666" y="2184400"/>
                </a:cubicBezTo>
                <a:cubicBezTo>
                  <a:pt x="937221" y="2196548"/>
                  <a:pt x="956932" y="2190701"/>
                  <a:pt x="914400" y="2201333"/>
                </a:cubicBezTo>
                <a:cubicBezTo>
                  <a:pt x="874148" y="2228169"/>
                  <a:pt x="898655" y="2215048"/>
                  <a:pt x="838200" y="2235200"/>
                </a:cubicBezTo>
                <a:lnTo>
                  <a:pt x="812800" y="2243667"/>
                </a:lnTo>
                <a:lnTo>
                  <a:pt x="787400" y="2252133"/>
                </a:lnTo>
                <a:cubicBezTo>
                  <a:pt x="781755" y="2257778"/>
                  <a:pt x="778210" y="2267131"/>
                  <a:pt x="770466" y="2269067"/>
                </a:cubicBezTo>
                <a:cubicBezTo>
                  <a:pt x="742950" y="2275946"/>
                  <a:pt x="713833" y="2273220"/>
                  <a:pt x="685800" y="2277533"/>
                </a:cubicBezTo>
                <a:cubicBezTo>
                  <a:pt x="676979" y="2278890"/>
                  <a:pt x="669235" y="2284738"/>
                  <a:pt x="660400" y="2286000"/>
                </a:cubicBezTo>
                <a:cubicBezTo>
                  <a:pt x="629541" y="2290409"/>
                  <a:pt x="598311" y="2291645"/>
                  <a:pt x="567266" y="2294467"/>
                </a:cubicBezTo>
                <a:lnTo>
                  <a:pt x="541866" y="2294467"/>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413000" y="1193800"/>
            <a:ext cx="2252133" cy="1515533"/>
          </a:xfrm>
          <a:custGeom>
            <a:avLst/>
            <a:gdLst>
              <a:gd name="connsiteX0" fmla="*/ 2108200 w 2252133"/>
              <a:gd name="connsiteY0" fmla="*/ 1456267 h 1515533"/>
              <a:gd name="connsiteX1" fmla="*/ 1989667 w 2252133"/>
              <a:gd name="connsiteY1" fmla="*/ 1473200 h 1515533"/>
              <a:gd name="connsiteX2" fmla="*/ 1955800 w 2252133"/>
              <a:gd name="connsiteY2" fmla="*/ 1481667 h 1515533"/>
              <a:gd name="connsiteX3" fmla="*/ 1905000 w 2252133"/>
              <a:gd name="connsiteY3" fmla="*/ 1498600 h 1515533"/>
              <a:gd name="connsiteX4" fmla="*/ 1278467 w 2252133"/>
              <a:gd name="connsiteY4" fmla="*/ 1515533 h 1515533"/>
              <a:gd name="connsiteX5" fmla="*/ 1185333 w 2252133"/>
              <a:gd name="connsiteY5" fmla="*/ 1507067 h 1515533"/>
              <a:gd name="connsiteX6" fmla="*/ 1159933 w 2252133"/>
              <a:gd name="connsiteY6" fmla="*/ 1490133 h 1515533"/>
              <a:gd name="connsiteX7" fmla="*/ 1109133 w 2252133"/>
              <a:gd name="connsiteY7" fmla="*/ 1473200 h 1515533"/>
              <a:gd name="connsiteX8" fmla="*/ 1083733 w 2252133"/>
              <a:gd name="connsiteY8" fmla="*/ 1464733 h 1515533"/>
              <a:gd name="connsiteX9" fmla="*/ 1058333 w 2252133"/>
              <a:gd name="connsiteY9" fmla="*/ 1447800 h 1515533"/>
              <a:gd name="connsiteX10" fmla="*/ 1032933 w 2252133"/>
              <a:gd name="connsiteY10" fmla="*/ 1405467 h 1515533"/>
              <a:gd name="connsiteX11" fmla="*/ 1007533 w 2252133"/>
              <a:gd name="connsiteY11" fmla="*/ 1363133 h 1515533"/>
              <a:gd name="connsiteX12" fmla="*/ 990600 w 2252133"/>
              <a:gd name="connsiteY12" fmla="*/ 1007533 h 1515533"/>
              <a:gd name="connsiteX13" fmla="*/ 973667 w 2252133"/>
              <a:gd name="connsiteY13" fmla="*/ 982133 h 1515533"/>
              <a:gd name="connsiteX14" fmla="*/ 948267 w 2252133"/>
              <a:gd name="connsiteY14" fmla="*/ 931333 h 1515533"/>
              <a:gd name="connsiteX15" fmla="*/ 880533 w 2252133"/>
              <a:gd name="connsiteY15" fmla="*/ 880533 h 1515533"/>
              <a:gd name="connsiteX16" fmla="*/ 804333 w 2252133"/>
              <a:gd name="connsiteY16" fmla="*/ 846667 h 1515533"/>
              <a:gd name="connsiteX17" fmla="*/ 719667 w 2252133"/>
              <a:gd name="connsiteY17" fmla="*/ 829733 h 1515533"/>
              <a:gd name="connsiteX18" fmla="*/ 643467 w 2252133"/>
              <a:gd name="connsiteY18" fmla="*/ 804333 h 1515533"/>
              <a:gd name="connsiteX19" fmla="*/ 618067 w 2252133"/>
              <a:gd name="connsiteY19" fmla="*/ 795867 h 1515533"/>
              <a:gd name="connsiteX20" fmla="*/ 592667 w 2252133"/>
              <a:gd name="connsiteY20" fmla="*/ 778933 h 1515533"/>
              <a:gd name="connsiteX21" fmla="*/ 567267 w 2252133"/>
              <a:gd name="connsiteY21" fmla="*/ 770467 h 1515533"/>
              <a:gd name="connsiteX22" fmla="*/ 550333 w 2252133"/>
              <a:gd name="connsiteY22" fmla="*/ 753533 h 1515533"/>
              <a:gd name="connsiteX23" fmla="*/ 499533 w 2252133"/>
              <a:gd name="connsiteY23" fmla="*/ 736600 h 1515533"/>
              <a:gd name="connsiteX24" fmla="*/ 440267 w 2252133"/>
              <a:gd name="connsiteY24" fmla="*/ 711200 h 1515533"/>
              <a:gd name="connsiteX25" fmla="*/ 406400 w 2252133"/>
              <a:gd name="connsiteY25" fmla="*/ 694267 h 1515533"/>
              <a:gd name="connsiteX26" fmla="*/ 364067 w 2252133"/>
              <a:gd name="connsiteY26" fmla="*/ 685800 h 1515533"/>
              <a:gd name="connsiteX27" fmla="*/ 313267 w 2252133"/>
              <a:gd name="connsiteY27" fmla="*/ 668867 h 1515533"/>
              <a:gd name="connsiteX28" fmla="*/ 279400 w 2252133"/>
              <a:gd name="connsiteY28" fmla="*/ 660400 h 1515533"/>
              <a:gd name="connsiteX29" fmla="*/ 245533 w 2252133"/>
              <a:gd name="connsiteY29" fmla="*/ 643467 h 1515533"/>
              <a:gd name="connsiteX30" fmla="*/ 177800 w 2252133"/>
              <a:gd name="connsiteY30" fmla="*/ 592667 h 1515533"/>
              <a:gd name="connsiteX31" fmla="*/ 127000 w 2252133"/>
              <a:gd name="connsiteY31" fmla="*/ 567267 h 1515533"/>
              <a:gd name="connsiteX32" fmla="*/ 84667 w 2252133"/>
              <a:gd name="connsiteY32" fmla="*/ 541867 h 1515533"/>
              <a:gd name="connsiteX33" fmla="*/ 67733 w 2252133"/>
              <a:gd name="connsiteY33" fmla="*/ 524933 h 1515533"/>
              <a:gd name="connsiteX34" fmla="*/ 42333 w 2252133"/>
              <a:gd name="connsiteY34" fmla="*/ 508000 h 1515533"/>
              <a:gd name="connsiteX35" fmla="*/ 33867 w 2252133"/>
              <a:gd name="connsiteY35" fmla="*/ 482600 h 1515533"/>
              <a:gd name="connsiteX36" fmla="*/ 16933 w 2252133"/>
              <a:gd name="connsiteY36" fmla="*/ 457200 h 1515533"/>
              <a:gd name="connsiteX37" fmla="*/ 8467 w 2252133"/>
              <a:gd name="connsiteY37" fmla="*/ 406400 h 1515533"/>
              <a:gd name="connsiteX38" fmla="*/ 0 w 2252133"/>
              <a:gd name="connsiteY38" fmla="*/ 381000 h 1515533"/>
              <a:gd name="connsiteX39" fmla="*/ 8467 w 2252133"/>
              <a:gd name="connsiteY39" fmla="*/ 279400 h 1515533"/>
              <a:gd name="connsiteX40" fmla="*/ 50800 w 2252133"/>
              <a:gd name="connsiteY40" fmla="*/ 203200 h 1515533"/>
              <a:gd name="connsiteX41" fmla="*/ 76200 w 2252133"/>
              <a:gd name="connsiteY41" fmla="*/ 186267 h 1515533"/>
              <a:gd name="connsiteX42" fmla="*/ 118533 w 2252133"/>
              <a:gd name="connsiteY42" fmla="*/ 160867 h 1515533"/>
              <a:gd name="connsiteX43" fmla="*/ 169333 w 2252133"/>
              <a:gd name="connsiteY43" fmla="*/ 127000 h 1515533"/>
              <a:gd name="connsiteX44" fmla="*/ 194733 w 2252133"/>
              <a:gd name="connsiteY44" fmla="*/ 110067 h 1515533"/>
              <a:gd name="connsiteX45" fmla="*/ 228600 w 2252133"/>
              <a:gd name="connsiteY45" fmla="*/ 101600 h 1515533"/>
              <a:gd name="connsiteX46" fmla="*/ 279400 w 2252133"/>
              <a:gd name="connsiteY46" fmla="*/ 84667 h 1515533"/>
              <a:gd name="connsiteX47" fmla="*/ 304800 w 2252133"/>
              <a:gd name="connsiteY47" fmla="*/ 76200 h 1515533"/>
              <a:gd name="connsiteX48" fmla="*/ 338667 w 2252133"/>
              <a:gd name="connsiteY48" fmla="*/ 67733 h 1515533"/>
              <a:gd name="connsiteX49" fmla="*/ 364067 w 2252133"/>
              <a:gd name="connsiteY49" fmla="*/ 59267 h 1515533"/>
              <a:gd name="connsiteX50" fmla="*/ 423333 w 2252133"/>
              <a:gd name="connsiteY50" fmla="*/ 50800 h 1515533"/>
              <a:gd name="connsiteX51" fmla="*/ 533400 w 2252133"/>
              <a:gd name="connsiteY51" fmla="*/ 25400 h 1515533"/>
              <a:gd name="connsiteX52" fmla="*/ 736600 w 2252133"/>
              <a:gd name="connsiteY52" fmla="*/ 8467 h 1515533"/>
              <a:gd name="connsiteX53" fmla="*/ 829733 w 2252133"/>
              <a:gd name="connsiteY53" fmla="*/ 0 h 1515533"/>
              <a:gd name="connsiteX54" fmla="*/ 1151467 w 2252133"/>
              <a:gd name="connsiteY54" fmla="*/ 8467 h 1515533"/>
              <a:gd name="connsiteX55" fmla="*/ 1236133 w 2252133"/>
              <a:gd name="connsiteY55" fmla="*/ 42333 h 1515533"/>
              <a:gd name="connsiteX56" fmla="*/ 1270000 w 2252133"/>
              <a:gd name="connsiteY56" fmla="*/ 50800 h 1515533"/>
              <a:gd name="connsiteX57" fmla="*/ 1346200 w 2252133"/>
              <a:gd name="connsiteY57" fmla="*/ 84667 h 1515533"/>
              <a:gd name="connsiteX58" fmla="*/ 1371600 w 2252133"/>
              <a:gd name="connsiteY58" fmla="*/ 93133 h 1515533"/>
              <a:gd name="connsiteX59" fmla="*/ 1397000 w 2252133"/>
              <a:gd name="connsiteY59" fmla="*/ 110067 h 1515533"/>
              <a:gd name="connsiteX60" fmla="*/ 1456267 w 2252133"/>
              <a:gd name="connsiteY60" fmla="*/ 127000 h 1515533"/>
              <a:gd name="connsiteX61" fmla="*/ 1507067 w 2252133"/>
              <a:gd name="connsiteY61" fmla="*/ 143933 h 1515533"/>
              <a:gd name="connsiteX62" fmla="*/ 1532467 w 2252133"/>
              <a:gd name="connsiteY62" fmla="*/ 152400 h 1515533"/>
              <a:gd name="connsiteX63" fmla="*/ 1566333 w 2252133"/>
              <a:gd name="connsiteY63" fmla="*/ 169333 h 1515533"/>
              <a:gd name="connsiteX64" fmla="*/ 1625600 w 2252133"/>
              <a:gd name="connsiteY64" fmla="*/ 203200 h 1515533"/>
              <a:gd name="connsiteX65" fmla="*/ 1659467 w 2252133"/>
              <a:gd name="connsiteY65" fmla="*/ 211667 h 1515533"/>
              <a:gd name="connsiteX66" fmla="*/ 1684867 w 2252133"/>
              <a:gd name="connsiteY66" fmla="*/ 228600 h 1515533"/>
              <a:gd name="connsiteX67" fmla="*/ 1718733 w 2252133"/>
              <a:gd name="connsiteY67" fmla="*/ 245533 h 1515533"/>
              <a:gd name="connsiteX68" fmla="*/ 1761067 w 2252133"/>
              <a:gd name="connsiteY68" fmla="*/ 270933 h 1515533"/>
              <a:gd name="connsiteX69" fmla="*/ 1803400 w 2252133"/>
              <a:gd name="connsiteY69" fmla="*/ 296333 h 1515533"/>
              <a:gd name="connsiteX70" fmla="*/ 1862667 w 2252133"/>
              <a:gd name="connsiteY70" fmla="*/ 364067 h 1515533"/>
              <a:gd name="connsiteX71" fmla="*/ 1938867 w 2252133"/>
              <a:gd name="connsiteY71" fmla="*/ 431800 h 1515533"/>
              <a:gd name="connsiteX72" fmla="*/ 2006600 w 2252133"/>
              <a:gd name="connsiteY72" fmla="*/ 491067 h 1515533"/>
              <a:gd name="connsiteX73" fmla="*/ 2057400 w 2252133"/>
              <a:gd name="connsiteY73" fmla="*/ 541867 h 1515533"/>
              <a:gd name="connsiteX74" fmla="*/ 2065867 w 2252133"/>
              <a:gd name="connsiteY74" fmla="*/ 567267 h 1515533"/>
              <a:gd name="connsiteX75" fmla="*/ 2108200 w 2252133"/>
              <a:gd name="connsiteY75" fmla="*/ 609600 h 1515533"/>
              <a:gd name="connsiteX76" fmla="*/ 2125133 w 2252133"/>
              <a:gd name="connsiteY76" fmla="*/ 660400 h 1515533"/>
              <a:gd name="connsiteX77" fmla="*/ 2133600 w 2252133"/>
              <a:gd name="connsiteY77" fmla="*/ 685800 h 1515533"/>
              <a:gd name="connsiteX78" fmla="*/ 2142067 w 2252133"/>
              <a:gd name="connsiteY78" fmla="*/ 711200 h 1515533"/>
              <a:gd name="connsiteX79" fmla="*/ 2167467 w 2252133"/>
              <a:gd name="connsiteY79" fmla="*/ 762000 h 1515533"/>
              <a:gd name="connsiteX80" fmla="*/ 2184400 w 2252133"/>
              <a:gd name="connsiteY80" fmla="*/ 787400 h 1515533"/>
              <a:gd name="connsiteX81" fmla="*/ 2201333 w 2252133"/>
              <a:gd name="connsiteY81" fmla="*/ 838200 h 1515533"/>
              <a:gd name="connsiteX82" fmla="*/ 2209800 w 2252133"/>
              <a:gd name="connsiteY82" fmla="*/ 863600 h 1515533"/>
              <a:gd name="connsiteX83" fmla="*/ 2226733 w 2252133"/>
              <a:gd name="connsiteY83" fmla="*/ 889000 h 1515533"/>
              <a:gd name="connsiteX84" fmla="*/ 2243667 w 2252133"/>
              <a:gd name="connsiteY84" fmla="*/ 939800 h 1515533"/>
              <a:gd name="connsiteX85" fmla="*/ 2252133 w 2252133"/>
              <a:gd name="connsiteY85" fmla="*/ 965200 h 1515533"/>
              <a:gd name="connsiteX86" fmla="*/ 2226733 w 2252133"/>
              <a:gd name="connsiteY86" fmla="*/ 1193800 h 1515533"/>
              <a:gd name="connsiteX87" fmla="*/ 2218267 w 2252133"/>
              <a:gd name="connsiteY87" fmla="*/ 1219200 h 1515533"/>
              <a:gd name="connsiteX88" fmla="*/ 2201333 w 2252133"/>
              <a:gd name="connsiteY88" fmla="*/ 1244600 h 1515533"/>
              <a:gd name="connsiteX89" fmla="*/ 2159000 w 2252133"/>
              <a:gd name="connsiteY89" fmla="*/ 1320800 h 1515533"/>
              <a:gd name="connsiteX90" fmla="*/ 2133600 w 2252133"/>
              <a:gd name="connsiteY90" fmla="*/ 1380067 h 1515533"/>
              <a:gd name="connsiteX91" fmla="*/ 2108200 w 2252133"/>
              <a:gd name="connsiteY91" fmla="*/ 1397000 h 1515533"/>
              <a:gd name="connsiteX92" fmla="*/ 2091267 w 2252133"/>
              <a:gd name="connsiteY92" fmla="*/ 1447800 h 1515533"/>
              <a:gd name="connsiteX93" fmla="*/ 2108200 w 2252133"/>
              <a:gd name="connsiteY93" fmla="*/ 1456267 h 151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252133" h="1515533">
                <a:moveTo>
                  <a:pt x="2108200" y="1456267"/>
                </a:moveTo>
                <a:cubicBezTo>
                  <a:pt x="2041630" y="1463663"/>
                  <a:pt x="2043584" y="1461218"/>
                  <a:pt x="1989667" y="1473200"/>
                </a:cubicBezTo>
                <a:cubicBezTo>
                  <a:pt x="1978308" y="1475724"/>
                  <a:pt x="1966946" y="1478323"/>
                  <a:pt x="1955800" y="1481667"/>
                </a:cubicBezTo>
                <a:cubicBezTo>
                  <a:pt x="1938703" y="1486796"/>
                  <a:pt x="1922825" y="1497662"/>
                  <a:pt x="1905000" y="1498600"/>
                </a:cubicBezTo>
                <a:cubicBezTo>
                  <a:pt x="1589100" y="1515227"/>
                  <a:pt x="1797821" y="1506091"/>
                  <a:pt x="1278467" y="1515533"/>
                </a:cubicBezTo>
                <a:cubicBezTo>
                  <a:pt x="1247422" y="1512711"/>
                  <a:pt x="1215814" y="1513599"/>
                  <a:pt x="1185333" y="1507067"/>
                </a:cubicBezTo>
                <a:cubicBezTo>
                  <a:pt x="1175383" y="1504935"/>
                  <a:pt x="1169232" y="1494266"/>
                  <a:pt x="1159933" y="1490133"/>
                </a:cubicBezTo>
                <a:cubicBezTo>
                  <a:pt x="1143622" y="1482884"/>
                  <a:pt x="1126066" y="1478844"/>
                  <a:pt x="1109133" y="1473200"/>
                </a:cubicBezTo>
                <a:cubicBezTo>
                  <a:pt x="1100666" y="1470378"/>
                  <a:pt x="1091159" y="1469683"/>
                  <a:pt x="1083733" y="1464733"/>
                </a:cubicBezTo>
                <a:lnTo>
                  <a:pt x="1058333" y="1447800"/>
                </a:lnTo>
                <a:cubicBezTo>
                  <a:pt x="1034350" y="1375847"/>
                  <a:pt x="1067799" y="1463576"/>
                  <a:pt x="1032933" y="1405467"/>
                </a:cubicBezTo>
                <a:cubicBezTo>
                  <a:pt x="999958" y="1350509"/>
                  <a:pt x="1050442" y="1406042"/>
                  <a:pt x="1007533" y="1363133"/>
                </a:cubicBezTo>
                <a:cubicBezTo>
                  <a:pt x="962650" y="1228473"/>
                  <a:pt x="1019058" y="1405946"/>
                  <a:pt x="990600" y="1007533"/>
                </a:cubicBezTo>
                <a:cubicBezTo>
                  <a:pt x="989875" y="997383"/>
                  <a:pt x="978218" y="991234"/>
                  <a:pt x="973667" y="982133"/>
                </a:cubicBezTo>
                <a:cubicBezTo>
                  <a:pt x="952803" y="940406"/>
                  <a:pt x="980616" y="971768"/>
                  <a:pt x="948267" y="931333"/>
                </a:cubicBezTo>
                <a:cubicBezTo>
                  <a:pt x="930370" y="908962"/>
                  <a:pt x="903741" y="896005"/>
                  <a:pt x="880533" y="880533"/>
                </a:cubicBezTo>
                <a:cubicBezTo>
                  <a:pt x="850128" y="860263"/>
                  <a:pt x="847514" y="855304"/>
                  <a:pt x="804333" y="846667"/>
                </a:cubicBezTo>
                <a:cubicBezTo>
                  <a:pt x="776111" y="841022"/>
                  <a:pt x="746971" y="838834"/>
                  <a:pt x="719667" y="829733"/>
                </a:cubicBezTo>
                <a:lnTo>
                  <a:pt x="643467" y="804333"/>
                </a:lnTo>
                <a:lnTo>
                  <a:pt x="618067" y="795867"/>
                </a:lnTo>
                <a:cubicBezTo>
                  <a:pt x="609600" y="790222"/>
                  <a:pt x="601769" y="783484"/>
                  <a:pt x="592667" y="778933"/>
                </a:cubicBezTo>
                <a:cubicBezTo>
                  <a:pt x="584685" y="774942"/>
                  <a:pt x="574920" y="775059"/>
                  <a:pt x="567267" y="770467"/>
                </a:cubicBezTo>
                <a:cubicBezTo>
                  <a:pt x="560422" y="766360"/>
                  <a:pt x="557473" y="757103"/>
                  <a:pt x="550333" y="753533"/>
                </a:cubicBezTo>
                <a:cubicBezTo>
                  <a:pt x="534368" y="745551"/>
                  <a:pt x="514385" y="746501"/>
                  <a:pt x="499533" y="736600"/>
                </a:cubicBezTo>
                <a:cubicBezTo>
                  <a:pt x="448060" y="702285"/>
                  <a:pt x="502749" y="734631"/>
                  <a:pt x="440267" y="711200"/>
                </a:cubicBezTo>
                <a:cubicBezTo>
                  <a:pt x="428449" y="706768"/>
                  <a:pt x="418374" y="698258"/>
                  <a:pt x="406400" y="694267"/>
                </a:cubicBezTo>
                <a:cubicBezTo>
                  <a:pt x="392748" y="689716"/>
                  <a:pt x="377950" y="689586"/>
                  <a:pt x="364067" y="685800"/>
                </a:cubicBezTo>
                <a:cubicBezTo>
                  <a:pt x="346847" y="681104"/>
                  <a:pt x="330583" y="673196"/>
                  <a:pt x="313267" y="668867"/>
                </a:cubicBezTo>
                <a:cubicBezTo>
                  <a:pt x="301978" y="666045"/>
                  <a:pt x="290296" y="664486"/>
                  <a:pt x="279400" y="660400"/>
                </a:cubicBezTo>
                <a:cubicBezTo>
                  <a:pt x="267582" y="655968"/>
                  <a:pt x="256822" y="649111"/>
                  <a:pt x="245533" y="643467"/>
                </a:cubicBezTo>
                <a:cubicBezTo>
                  <a:pt x="214209" y="612141"/>
                  <a:pt x="235244" y="630963"/>
                  <a:pt x="177800" y="592667"/>
                </a:cubicBezTo>
                <a:cubicBezTo>
                  <a:pt x="144972" y="570782"/>
                  <a:pt x="162056" y="578951"/>
                  <a:pt x="127000" y="567267"/>
                </a:cubicBezTo>
                <a:cubicBezTo>
                  <a:pt x="84097" y="524362"/>
                  <a:pt x="139620" y="574838"/>
                  <a:pt x="84667" y="541867"/>
                </a:cubicBezTo>
                <a:cubicBezTo>
                  <a:pt x="77822" y="537760"/>
                  <a:pt x="73967" y="529920"/>
                  <a:pt x="67733" y="524933"/>
                </a:cubicBezTo>
                <a:cubicBezTo>
                  <a:pt x="59787" y="518576"/>
                  <a:pt x="50800" y="513644"/>
                  <a:pt x="42333" y="508000"/>
                </a:cubicBezTo>
                <a:cubicBezTo>
                  <a:pt x="39511" y="499533"/>
                  <a:pt x="37858" y="490582"/>
                  <a:pt x="33867" y="482600"/>
                </a:cubicBezTo>
                <a:cubicBezTo>
                  <a:pt x="29316" y="473498"/>
                  <a:pt x="20151" y="466854"/>
                  <a:pt x="16933" y="457200"/>
                </a:cubicBezTo>
                <a:cubicBezTo>
                  <a:pt x="11504" y="440914"/>
                  <a:pt x="12191" y="423158"/>
                  <a:pt x="8467" y="406400"/>
                </a:cubicBezTo>
                <a:cubicBezTo>
                  <a:pt x="6531" y="397688"/>
                  <a:pt x="2822" y="389467"/>
                  <a:pt x="0" y="381000"/>
                </a:cubicBezTo>
                <a:cubicBezTo>
                  <a:pt x="2822" y="347133"/>
                  <a:pt x="3976" y="313086"/>
                  <a:pt x="8467" y="279400"/>
                </a:cubicBezTo>
                <a:cubicBezTo>
                  <a:pt x="11480" y="256804"/>
                  <a:pt x="39093" y="211005"/>
                  <a:pt x="50800" y="203200"/>
                </a:cubicBezTo>
                <a:cubicBezTo>
                  <a:pt x="59267" y="197556"/>
                  <a:pt x="68254" y="192624"/>
                  <a:pt x="76200" y="186267"/>
                </a:cubicBezTo>
                <a:cubicBezTo>
                  <a:pt x="109406" y="159701"/>
                  <a:pt x="74421" y="175570"/>
                  <a:pt x="118533" y="160867"/>
                </a:cubicBezTo>
                <a:lnTo>
                  <a:pt x="169333" y="127000"/>
                </a:lnTo>
                <a:cubicBezTo>
                  <a:pt x="177800" y="121356"/>
                  <a:pt x="184861" y="112535"/>
                  <a:pt x="194733" y="110067"/>
                </a:cubicBezTo>
                <a:cubicBezTo>
                  <a:pt x="206022" y="107245"/>
                  <a:pt x="217454" y="104944"/>
                  <a:pt x="228600" y="101600"/>
                </a:cubicBezTo>
                <a:cubicBezTo>
                  <a:pt x="245697" y="96471"/>
                  <a:pt x="262467" y="90311"/>
                  <a:pt x="279400" y="84667"/>
                </a:cubicBezTo>
                <a:cubicBezTo>
                  <a:pt x="287867" y="81845"/>
                  <a:pt x="296142" y="78365"/>
                  <a:pt x="304800" y="76200"/>
                </a:cubicBezTo>
                <a:cubicBezTo>
                  <a:pt x="316089" y="73378"/>
                  <a:pt x="327478" y="70930"/>
                  <a:pt x="338667" y="67733"/>
                </a:cubicBezTo>
                <a:cubicBezTo>
                  <a:pt x="347248" y="65281"/>
                  <a:pt x="355316" y="61017"/>
                  <a:pt x="364067" y="59267"/>
                </a:cubicBezTo>
                <a:cubicBezTo>
                  <a:pt x="383635" y="55353"/>
                  <a:pt x="403578" y="53622"/>
                  <a:pt x="423333" y="50800"/>
                </a:cubicBezTo>
                <a:cubicBezTo>
                  <a:pt x="493065" y="27556"/>
                  <a:pt x="456463" y="36391"/>
                  <a:pt x="533400" y="25400"/>
                </a:cubicBezTo>
                <a:cubicBezTo>
                  <a:pt x="616632" y="-2345"/>
                  <a:pt x="539625" y="20778"/>
                  <a:pt x="736600" y="8467"/>
                </a:cubicBezTo>
                <a:cubicBezTo>
                  <a:pt x="767712" y="6523"/>
                  <a:pt x="798689" y="2822"/>
                  <a:pt x="829733" y="0"/>
                </a:cubicBezTo>
                <a:cubicBezTo>
                  <a:pt x="936978" y="2822"/>
                  <a:pt x="1044434" y="1169"/>
                  <a:pt x="1151467" y="8467"/>
                </a:cubicBezTo>
                <a:cubicBezTo>
                  <a:pt x="1188704" y="11006"/>
                  <a:pt x="1204359" y="30418"/>
                  <a:pt x="1236133" y="42333"/>
                </a:cubicBezTo>
                <a:cubicBezTo>
                  <a:pt x="1247029" y="46419"/>
                  <a:pt x="1258711" y="47978"/>
                  <a:pt x="1270000" y="50800"/>
                </a:cubicBezTo>
                <a:cubicBezTo>
                  <a:pt x="1310250" y="77633"/>
                  <a:pt x="1285749" y="64517"/>
                  <a:pt x="1346200" y="84667"/>
                </a:cubicBezTo>
                <a:lnTo>
                  <a:pt x="1371600" y="93133"/>
                </a:lnTo>
                <a:cubicBezTo>
                  <a:pt x="1380067" y="98778"/>
                  <a:pt x="1387898" y="105516"/>
                  <a:pt x="1397000" y="110067"/>
                </a:cubicBezTo>
                <a:cubicBezTo>
                  <a:pt x="1411221" y="117177"/>
                  <a:pt x="1442712" y="122933"/>
                  <a:pt x="1456267" y="127000"/>
                </a:cubicBezTo>
                <a:cubicBezTo>
                  <a:pt x="1473364" y="132129"/>
                  <a:pt x="1490134" y="138289"/>
                  <a:pt x="1507067" y="143933"/>
                </a:cubicBezTo>
                <a:cubicBezTo>
                  <a:pt x="1515534" y="146755"/>
                  <a:pt x="1524485" y="148409"/>
                  <a:pt x="1532467" y="152400"/>
                </a:cubicBezTo>
                <a:cubicBezTo>
                  <a:pt x="1543756" y="158044"/>
                  <a:pt x="1555375" y="163071"/>
                  <a:pt x="1566333" y="169333"/>
                </a:cubicBezTo>
                <a:cubicBezTo>
                  <a:pt x="1597601" y="187201"/>
                  <a:pt x="1588379" y="189242"/>
                  <a:pt x="1625600" y="203200"/>
                </a:cubicBezTo>
                <a:cubicBezTo>
                  <a:pt x="1636496" y="207286"/>
                  <a:pt x="1648178" y="208845"/>
                  <a:pt x="1659467" y="211667"/>
                </a:cubicBezTo>
                <a:cubicBezTo>
                  <a:pt x="1667934" y="217311"/>
                  <a:pt x="1676032" y="223552"/>
                  <a:pt x="1684867" y="228600"/>
                </a:cubicBezTo>
                <a:cubicBezTo>
                  <a:pt x="1695825" y="234862"/>
                  <a:pt x="1708232" y="238532"/>
                  <a:pt x="1718733" y="245533"/>
                </a:cubicBezTo>
                <a:cubicBezTo>
                  <a:pt x="1765220" y="276524"/>
                  <a:pt x="1702110" y="251282"/>
                  <a:pt x="1761067" y="270933"/>
                </a:cubicBezTo>
                <a:cubicBezTo>
                  <a:pt x="1833457" y="343327"/>
                  <a:pt x="1715480" y="230393"/>
                  <a:pt x="1803400" y="296333"/>
                </a:cubicBezTo>
                <a:cubicBezTo>
                  <a:pt x="1874821" y="349899"/>
                  <a:pt x="1823500" y="320005"/>
                  <a:pt x="1862667" y="364067"/>
                </a:cubicBezTo>
                <a:cubicBezTo>
                  <a:pt x="1904847" y="411519"/>
                  <a:pt x="1900262" y="406064"/>
                  <a:pt x="1938867" y="431800"/>
                </a:cubicBezTo>
                <a:cubicBezTo>
                  <a:pt x="1986843" y="503765"/>
                  <a:pt x="1907825" y="392292"/>
                  <a:pt x="2006600" y="491067"/>
                </a:cubicBezTo>
                <a:lnTo>
                  <a:pt x="2057400" y="541867"/>
                </a:lnTo>
                <a:cubicBezTo>
                  <a:pt x="2060222" y="550334"/>
                  <a:pt x="2060292" y="560298"/>
                  <a:pt x="2065867" y="567267"/>
                </a:cubicBezTo>
                <a:cubicBezTo>
                  <a:pt x="2102555" y="613127"/>
                  <a:pt x="2082801" y="552451"/>
                  <a:pt x="2108200" y="609600"/>
                </a:cubicBezTo>
                <a:cubicBezTo>
                  <a:pt x="2115449" y="625911"/>
                  <a:pt x="2119489" y="643467"/>
                  <a:pt x="2125133" y="660400"/>
                </a:cubicBezTo>
                <a:lnTo>
                  <a:pt x="2133600" y="685800"/>
                </a:lnTo>
                <a:cubicBezTo>
                  <a:pt x="2136422" y="694267"/>
                  <a:pt x="2137117" y="703774"/>
                  <a:pt x="2142067" y="711200"/>
                </a:cubicBezTo>
                <a:cubicBezTo>
                  <a:pt x="2190594" y="783992"/>
                  <a:pt x="2132414" y="691893"/>
                  <a:pt x="2167467" y="762000"/>
                </a:cubicBezTo>
                <a:cubicBezTo>
                  <a:pt x="2172018" y="771101"/>
                  <a:pt x="2180267" y="778101"/>
                  <a:pt x="2184400" y="787400"/>
                </a:cubicBezTo>
                <a:cubicBezTo>
                  <a:pt x="2191649" y="803711"/>
                  <a:pt x="2195689" y="821267"/>
                  <a:pt x="2201333" y="838200"/>
                </a:cubicBezTo>
                <a:cubicBezTo>
                  <a:pt x="2204155" y="846667"/>
                  <a:pt x="2204850" y="856174"/>
                  <a:pt x="2209800" y="863600"/>
                </a:cubicBezTo>
                <a:cubicBezTo>
                  <a:pt x="2215444" y="872067"/>
                  <a:pt x="2222600" y="879701"/>
                  <a:pt x="2226733" y="889000"/>
                </a:cubicBezTo>
                <a:cubicBezTo>
                  <a:pt x="2233982" y="905311"/>
                  <a:pt x="2238023" y="922867"/>
                  <a:pt x="2243667" y="939800"/>
                </a:cubicBezTo>
                <a:lnTo>
                  <a:pt x="2252133" y="965200"/>
                </a:lnTo>
                <a:cubicBezTo>
                  <a:pt x="2246762" y="1067260"/>
                  <a:pt x="2254819" y="1109534"/>
                  <a:pt x="2226733" y="1193800"/>
                </a:cubicBezTo>
                <a:cubicBezTo>
                  <a:pt x="2223911" y="1202267"/>
                  <a:pt x="2222258" y="1211218"/>
                  <a:pt x="2218267" y="1219200"/>
                </a:cubicBezTo>
                <a:cubicBezTo>
                  <a:pt x="2213716" y="1228302"/>
                  <a:pt x="2206978" y="1236133"/>
                  <a:pt x="2201333" y="1244600"/>
                </a:cubicBezTo>
                <a:cubicBezTo>
                  <a:pt x="2180614" y="1306759"/>
                  <a:pt x="2197021" y="1282779"/>
                  <a:pt x="2159000" y="1320800"/>
                </a:cubicBezTo>
                <a:cubicBezTo>
                  <a:pt x="2152523" y="1346707"/>
                  <a:pt x="2153089" y="1360578"/>
                  <a:pt x="2133600" y="1380067"/>
                </a:cubicBezTo>
                <a:cubicBezTo>
                  <a:pt x="2126405" y="1387262"/>
                  <a:pt x="2116667" y="1391356"/>
                  <a:pt x="2108200" y="1397000"/>
                </a:cubicBezTo>
                <a:lnTo>
                  <a:pt x="2091267" y="1447800"/>
                </a:lnTo>
                <a:lnTo>
                  <a:pt x="2108200" y="1456267"/>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1151466" y="3875400"/>
            <a:ext cx="1939488" cy="2051267"/>
          </a:xfrm>
          <a:custGeom>
            <a:avLst/>
            <a:gdLst>
              <a:gd name="connsiteX0" fmla="*/ 1481667 w 1939488"/>
              <a:gd name="connsiteY0" fmla="*/ 2017400 h 2051267"/>
              <a:gd name="connsiteX1" fmla="*/ 1600201 w 1939488"/>
              <a:gd name="connsiteY1" fmla="*/ 2008933 h 2051267"/>
              <a:gd name="connsiteX2" fmla="*/ 1625601 w 1939488"/>
              <a:gd name="connsiteY2" fmla="*/ 2000467 h 2051267"/>
              <a:gd name="connsiteX3" fmla="*/ 1659467 w 1939488"/>
              <a:gd name="connsiteY3" fmla="*/ 1992000 h 2051267"/>
              <a:gd name="connsiteX4" fmla="*/ 1684867 w 1939488"/>
              <a:gd name="connsiteY4" fmla="*/ 1975067 h 2051267"/>
              <a:gd name="connsiteX5" fmla="*/ 1718734 w 1939488"/>
              <a:gd name="connsiteY5" fmla="*/ 1958133 h 2051267"/>
              <a:gd name="connsiteX6" fmla="*/ 1735667 w 1939488"/>
              <a:gd name="connsiteY6" fmla="*/ 1932733 h 2051267"/>
              <a:gd name="connsiteX7" fmla="*/ 1761067 w 1939488"/>
              <a:gd name="connsiteY7" fmla="*/ 1915800 h 2051267"/>
              <a:gd name="connsiteX8" fmla="*/ 1828801 w 1939488"/>
              <a:gd name="connsiteY8" fmla="*/ 1814200 h 2051267"/>
              <a:gd name="connsiteX9" fmla="*/ 1845734 w 1939488"/>
              <a:gd name="connsiteY9" fmla="*/ 1788800 h 2051267"/>
              <a:gd name="connsiteX10" fmla="*/ 1862667 w 1939488"/>
              <a:gd name="connsiteY10" fmla="*/ 1763400 h 2051267"/>
              <a:gd name="connsiteX11" fmla="*/ 1888067 w 1939488"/>
              <a:gd name="connsiteY11" fmla="*/ 1712600 h 2051267"/>
              <a:gd name="connsiteX12" fmla="*/ 1896534 w 1939488"/>
              <a:gd name="connsiteY12" fmla="*/ 1602533 h 2051267"/>
              <a:gd name="connsiteX13" fmla="*/ 1913467 w 1939488"/>
              <a:gd name="connsiteY13" fmla="*/ 1517867 h 2051267"/>
              <a:gd name="connsiteX14" fmla="*/ 1930401 w 1939488"/>
              <a:gd name="connsiteY14" fmla="*/ 1450133 h 2051267"/>
              <a:gd name="connsiteX15" fmla="*/ 1930401 w 1939488"/>
              <a:gd name="connsiteY15" fmla="*/ 1306200 h 2051267"/>
              <a:gd name="connsiteX16" fmla="*/ 1913467 w 1939488"/>
              <a:gd name="connsiteY16" fmla="*/ 1170733 h 2051267"/>
              <a:gd name="connsiteX17" fmla="*/ 1896534 w 1939488"/>
              <a:gd name="connsiteY17" fmla="*/ 1077600 h 2051267"/>
              <a:gd name="connsiteX18" fmla="*/ 1879601 w 1939488"/>
              <a:gd name="connsiteY18" fmla="*/ 1026800 h 2051267"/>
              <a:gd name="connsiteX19" fmla="*/ 1862667 w 1939488"/>
              <a:gd name="connsiteY19" fmla="*/ 976000 h 2051267"/>
              <a:gd name="connsiteX20" fmla="*/ 1854201 w 1939488"/>
              <a:gd name="connsiteY20" fmla="*/ 950600 h 2051267"/>
              <a:gd name="connsiteX21" fmla="*/ 1845734 w 1939488"/>
              <a:gd name="connsiteY21" fmla="*/ 916733 h 2051267"/>
              <a:gd name="connsiteX22" fmla="*/ 1828801 w 1939488"/>
              <a:gd name="connsiteY22" fmla="*/ 865933 h 2051267"/>
              <a:gd name="connsiteX23" fmla="*/ 1811867 w 1939488"/>
              <a:gd name="connsiteY23" fmla="*/ 738933 h 2051267"/>
              <a:gd name="connsiteX24" fmla="*/ 1803401 w 1939488"/>
              <a:gd name="connsiteY24" fmla="*/ 713533 h 2051267"/>
              <a:gd name="connsiteX25" fmla="*/ 1794934 w 1939488"/>
              <a:gd name="connsiteY25" fmla="*/ 654267 h 2051267"/>
              <a:gd name="connsiteX26" fmla="*/ 1786467 w 1939488"/>
              <a:gd name="connsiteY26" fmla="*/ 628867 h 2051267"/>
              <a:gd name="connsiteX27" fmla="*/ 1778001 w 1939488"/>
              <a:gd name="connsiteY27" fmla="*/ 586533 h 2051267"/>
              <a:gd name="connsiteX28" fmla="*/ 1769534 w 1939488"/>
              <a:gd name="connsiteY28" fmla="*/ 535733 h 2051267"/>
              <a:gd name="connsiteX29" fmla="*/ 1761067 w 1939488"/>
              <a:gd name="connsiteY29" fmla="*/ 510333 h 2051267"/>
              <a:gd name="connsiteX30" fmla="*/ 1735667 w 1939488"/>
              <a:gd name="connsiteY30" fmla="*/ 425667 h 2051267"/>
              <a:gd name="connsiteX31" fmla="*/ 1727201 w 1939488"/>
              <a:gd name="connsiteY31" fmla="*/ 400267 h 2051267"/>
              <a:gd name="connsiteX32" fmla="*/ 1693334 w 1939488"/>
              <a:gd name="connsiteY32" fmla="*/ 357933 h 2051267"/>
              <a:gd name="connsiteX33" fmla="*/ 1676401 w 1939488"/>
              <a:gd name="connsiteY33" fmla="*/ 332533 h 2051267"/>
              <a:gd name="connsiteX34" fmla="*/ 1634067 w 1939488"/>
              <a:gd name="connsiteY34" fmla="*/ 298667 h 2051267"/>
              <a:gd name="connsiteX35" fmla="*/ 1608667 w 1939488"/>
              <a:gd name="connsiteY35" fmla="*/ 290200 h 2051267"/>
              <a:gd name="connsiteX36" fmla="*/ 1583267 w 1939488"/>
              <a:gd name="connsiteY36" fmla="*/ 264800 h 2051267"/>
              <a:gd name="connsiteX37" fmla="*/ 1557867 w 1939488"/>
              <a:gd name="connsiteY37" fmla="*/ 247867 h 2051267"/>
              <a:gd name="connsiteX38" fmla="*/ 1540934 w 1939488"/>
              <a:gd name="connsiteY38" fmla="*/ 222467 h 2051267"/>
              <a:gd name="connsiteX39" fmla="*/ 1490134 w 1939488"/>
              <a:gd name="connsiteY39" fmla="*/ 197067 h 2051267"/>
              <a:gd name="connsiteX40" fmla="*/ 1422401 w 1939488"/>
              <a:gd name="connsiteY40" fmla="*/ 163200 h 2051267"/>
              <a:gd name="connsiteX41" fmla="*/ 1363134 w 1939488"/>
              <a:gd name="connsiteY41" fmla="*/ 137800 h 2051267"/>
              <a:gd name="connsiteX42" fmla="*/ 1303867 w 1939488"/>
              <a:gd name="connsiteY42" fmla="*/ 103933 h 2051267"/>
              <a:gd name="connsiteX43" fmla="*/ 1278467 w 1939488"/>
              <a:gd name="connsiteY43" fmla="*/ 95467 h 2051267"/>
              <a:gd name="connsiteX44" fmla="*/ 1219201 w 1939488"/>
              <a:gd name="connsiteY44" fmla="*/ 78533 h 2051267"/>
              <a:gd name="connsiteX45" fmla="*/ 1168401 w 1939488"/>
              <a:gd name="connsiteY45" fmla="*/ 53133 h 2051267"/>
              <a:gd name="connsiteX46" fmla="*/ 1066801 w 1939488"/>
              <a:gd name="connsiteY46" fmla="*/ 36200 h 2051267"/>
              <a:gd name="connsiteX47" fmla="*/ 956734 w 1939488"/>
              <a:gd name="connsiteY47" fmla="*/ 19267 h 2051267"/>
              <a:gd name="connsiteX48" fmla="*/ 778934 w 1939488"/>
              <a:gd name="connsiteY48" fmla="*/ 10800 h 2051267"/>
              <a:gd name="connsiteX49" fmla="*/ 753534 w 1939488"/>
              <a:gd name="connsiteY49" fmla="*/ 19267 h 2051267"/>
              <a:gd name="connsiteX50" fmla="*/ 609601 w 1939488"/>
              <a:gd name="connsiteY50" fmla="*/ 36200 h 2051267"/>
              <a:gd name="connsiteX51" fmla="*/ 558801 w 1939488"/>
              <a:gd name="connsiteY51" fmla="*/ 53133 h 2051267"/>
              <a:gd name="connsiteX52" fmla="*/ 541867 w 1939488"/>
              <a:gd name="connsiteY52" fmla="*/ 70067 h 2051267"/>
              <a:gd name="connsiteX53" fmla="*/ 491067 w 1939488"/>
              <a:gd name="connsiteY53" fmla="*/ 87000 h 2051267"/>
              <a:gd name="connsiteX54" fmla="*/ 465667 w 1939488"/>
              <a:gd name="connsiteY54" fmla="*/ 103933 h 2051267"/>
              <a:gd name="connsiteX55" fmla="*/ 448734 w 1939488"/>
              <a:gd name="connsiteY55" fmla="*/ 120867 h 2051267"/>
              <a:gd name="connsiteX56" fmla="*/ 355601 w 1939488"/>
              <a:gd name="connsiteY56" fmla="*/ 146267 h 2051267"/>
              <a:gd name="connsiteX57" fmla="*/ 296334 w 1939488"/>
              <a:gd name="connsiteY57" fmla="*/ 154733 h 2051267"/>
              <a:gd name="connsiteX58" fmla="*/ 228601 w 1939488"/>
              <a:gd name="connsiteY58" fmla="*/ 163200 h 2051267"/>
              <a:gd name="connsiteX59" fmla="*/ 194734 w 1939488"/>
              <a:gd name="connsiteY59" fmla="*/ 171667 h 2051267"/>
              <a:gd name="connsiteX60" fmla="*/ 143934 w 1939488"/>
              <a:gd name="connsiteY60" fmla="*/ 214000 h 2051267"/>
              <a:gd name="connsiteX61" fmla="*/ 101601 w 1939488"/>
              <a:gd name="connsiteY61" fmla="*/ 247867 h 2051267"/>
              <a:gd name="connsiteX62" fmla="*/ 93134 w 1939488"/>
              <a:gd name="connsiteY62" fmla="*/ 273267 h 2051267"/>
              <a:gd name="connsiteX63" fmla="*/ 67734 w 1939488"/>
              <a:gd name="connsiteY63" fmla="*/ 298667 h 2051267"/>
              <a:gd name="connsiteX64" fmla="*/ 59267 w 1939488"/>
              <a:gd name="connsiteY64" fmla="*/ 341000 h 2051267"/>
              <a:gd name="connsiteX65" fmla="*/ 42334 w 1939488"/>
              <a:gd name="connsiteY65" fmla="*/ 391800 h 2051267"/>
              <a:gd name="connsiteX66" fmla="*/ 33867 w 1939488"/>
              <a:gd name="connsiteY66" fmla="*/ 476467 h 2051267"/>
              <a:gd name="connsiteX67" fmla="*/ 16934 w 1939488"/>
              <a:gd name="connsiteY67" fmla="*/ 561133 h 2051267"/>
              <a:gd name="connsiteX68" fmla="*/ 8467 w 1939488"/>
              <a:gd name="connsiteY68" fmla="*/ 738933 h 2051267"/>
              <a:gd name="connsiteX69" fmla="*/ 1 w 1939488"/>
              <a:gd name="connsiteY69" fmla="*/ 798200 h 2051267"/>
              <a:gd name="connsiteX70" fmla="*/ 16934 w 1939488"/>
              <a:gd name="connsiteY70" fmla="*/ 1221533 h 2051267"/>
              <a:gd name="connsiteX71" fmla="*/ 25401 w 1939488"/>
              <a:gd name="connsiteY71" fmla="*/ 1272333 h 2051267"/>
              <a:gd name="connsiteX72" fmla="*/ 33867 w 1939488"/>
              <a:gd name="connsiteY72" fmla="*/ 1390867 h 2051267"/>
              <a:gd name="connsiteX73" fmla="*/ 59267 w 1939488"/>
              <a:gd name="connsiteY73" fmla="*/ 1467067 h 2051267"/>
              <a:gd name="connsiteX74" fmla="*/ 76201 w 1939488"/>
              <a:gd name="connsiteY74" fmla="*/ 1526333 h 2051267"/>
              <a:gd name="connsiteX75" fmla="*/ 93134 w 1939488"/>
              <a:gd name="connsiteY75" fmla="*/ 1543267 h 2051267"/>
              <a:gd name="connsiteX76" fmla="*/ 127001 w 1939488"/>
              <a:gd name="connsiteY76" fmla="*/ 1619467 h 2051267"/>
              <a:gd name="connsiteX77" fmla="*/ 152401 w 1939488"/>
              <a:gd name="connsiteY77" fmla="*/ 1661800 h 2051267"/>
              <a:gd name="connsiteX78" fmla="*/ 194734 w 1939488"/>
              <a:gd name="connsiteY78" fmla="*/ 1712600 h 2051267"/>
              <a:gd name="connsiteX79" fmla="*/ 220134 w 1939488"/>
              <a:gd name="connsiteY79" fmla="*/ 1729533 h 2051267"/>
              <a:gd name="connsiteX80" fmla="*/ 279401 w 1939488"/>
              <a:gd name="connsiteY80" fmla="*/ 1780333 h 2051267"/>
              <a:gd name="connsiteX81" fmla="*/ 347134 w 1939488"/>
              <a:gd name="connsiteY81" fmla="*/ 1839600 h 2051267"/>
              <a:gd name="connsiteX82" fmla="*/ 372534 w 1939488"/>
              <a:gd name="connsiteY82" fmla="*/ 1865000 h 2051267"/>
              <a:gd name="connsiteX83" fmla="*/ 406401 w 1939488"/>
              <a:gd name="connsiteY83" fmla="*/ 1873467 h 2051267"/>
              <a:gd name="connsiteX84" fmla="*/ 457201 w 1939488"/>
              <a:gd name="connsiteY84" fmla="*/ 1890400 h 2051267"/>
              <a:gd name="connsiteX85" fmla="*/ 508001 w 1939488"/>
              <a:gd name="connsiteY85" fmla="*/ 1907333 h 2051267"/>
              <a:gd name="connsiteX86" fmla="*/ 533401 w 1939488"/>
              <a:gd name="connsiteY86" fmla="*/ 1915800 h 2051267"/>
              <a:gd name="connsiteX87" fmla="*/ 575734 w 1939488"/>
              <a:gd name="connsiteY87" fmla="*/ 1924267 h 2051267"/>
              <a:gd name="connsiteX88" fmla="*/ 601134 w 1939488"/>
              <a:gd name="connsiteY88" fmla="*/ 1932733 h 2051267"/>
              <a:gd name="connsiteX89" fmla="*/ 643467 w 1939488"/>
              <a:gd name="connsiteY89" fmla="*/ 1941200 h 2051267"/>
              <a:gd name="connsiteX90" fmla="*/ 702734 w 1939488"/>
              <a:gd name="connsiteY90" fmla="*/ 1958133 h 2051267"/>
              <a:gd name="connsiteX91" fmla="*/ 736601 w 1939488"/>
              <a:gd name="connsiteY91" fmla="*/ 1966600 h 2051267"/>
              <a:gd name="connsiteX92" fmla="*/ 787401 w 1939488"/>
              <a:gd name="connsiteY92" fmla="*/ 1983533 h 2051267"/>
              <a:gd name="connsiteX93" fmla="*/ 880534 w 1939488"/>
              <a:gd name="connsiteY93" fmla="*/ 2000467 h 2051267"/>
              <a:gd name="connsiteX94" fmla="*/ 905934 w 1939488"/>
              <a:gd name="connsiteY94" fmla="*/ 2008933 h 2051267"/>
              <a:gd name="connsiteX95" fmla="*/ 982134 w 1939488"/>
              <a:gd name="connsiteY95" fmla="*/ 2025867 h 2051267"/>
              <a:gd name="connsiteX96" fmla="*/ 1058334 w 1939488"/>
              <a:gd name="connsiteY96" fmla="*/ 2042800 h 2051267"/>
              <a:gd name="connsiteX97" fmla="*/ 1286934 w 1939488"/>
              <a:gd name="connsiteY97" fmla="*/ 2051267 h 2051267"/>
              <a:gd name="connsiteX98" fmla="*/ 1430867 w 1939488"/>
              <a:gd name="connsiteY98" fmla="*/ 2034333 h 2051267"/>
              <a:gd name="connsiteX99" fmla="*/ 1481667 w 1939488"/>
              <a:gd name="connsiteY99" fmla="*/ 2017400 h 2051267"/>
              <a:gd name="connsiteX100" fmla="*/ 1481667 w 1939488"/>
              <a:gd name="connsiteY100" fmla="*/ 2017400 h 20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939488" h="2051267">
                <a:moveTo>
                  <a:pt x="1481667" y="2017400"/>
                </a:moveTo>
                <a:cubicBezTo>
                  <a:pt x="1521178" y="2014578"/>
                  <a:pt x="1560860" y="2013561"/>
                  <a:pt x="1600201" y="2008933"/>
                </a:cubicBezTo>
                <a:cubicBezTo>
                  <a:pt x="1609064" y="2007890"/>
                  <a:pt x="1617020" y="2002919"/>
                  <a:pt x="1625601" y="2000467"/>
                </a:cubicBezTo>
                <a:cubicBezTo>
                  <a:pt x="1636789" y="1997270"/>
                  <a:pt x="1648178" y="1994822"/>
                  <a:pt x="1659467" y="1992000"/>
                </a:cubicBezTo>
                <a:cubicBezTo>
                  <a:pt x="1667934" y="1986356"/>
                  <a:pt x="1676032" y="1980116"/>
                  <a:pt x="1684867" y="1975067"/>
                </a:cubicBezTo>
                <a:cubicBezTo>
                  <a:pt x="1695826" y="1968805"/>
                  <a:pt x="1709038" y="1966213"/>
                  <a:pt x="1718734" y="1958133"/>
                </a:cubicBezTo>
                <a:cubicBezTo>
                  <a:pt x="1726551" y="1951619"/>
                  <a:pt x="1728472" y="1939928"/>
                  <a:pt x="1735667" y="1932733"/>
                </a:cubicBezTo>
                <a:cubicBezTo>
                  <a:pt x="1742862" y="1925538"/>
                  <a:pt x="1752600" y="1921444"/>
                  <a:pt x="1761067" y="1915800"/>
                </a:cubicBezTo>
                <a:lnTo>
                  <a:pt x="1828801" y="1814200"/>
                </a:lnTo>
                <a:lnTo>
                  <a:pt x="1845734" y="1788800"/>
                </a:lnTo>
                <a:cubicBezTo>
                  <a:pt x="1851378" y="1780333"/>
                  <a:pt x="1859449" y="1773053"/>
                  <a:pt x="1862667" y="1763400"/>
                </a:cubicBezTo>
                <a:cubicBezTo>
                  <a:pt x="1874352" y="1728347"/>
                  <a:pt x="1866184" y="1745426"/>
                  <a:pt x="1888067" y="1712600"/>
                </a:cubicBezTo>
                <a:cubicBezTo>
                  <a:pt x="1890889" y="1675911"/>
                  <a:pt x="1892682" y="1639128"/>
                  <a:pt x="1896534" y="1602533"/>
                </a:cubicBezTo>
                <a:cubicBezTo>
                  <a:pt x="1901510" y="1555258"/>
                  <a:pt x="1904500" y="1558218"/>
                  <a:pt x="1913467" y="1517867"/>
                </a:cubicBezTo>
                <a:cubicBezTo>
                  <a:pt x="1927088" y="1456570"/>
                  <a:pt x="1915272" y="1495518"/>
                  <a:pt x="1930401" y="1450133"/>
                </a:cubicBezTo>
                <a:cubicBezTo>
                  <a:pt x="1943255" y="1373001"/>
                  <a:pt x="1941758" y="1408410"/>
                  <a:pt x="1930401" y="1306200"/>
                </a:cubicBezTo>
                <a:cubicBezTo>
                  <a:pt x="1925376" y="1260971"/>
                  <a:pt x="1919902" y="1215783"/>
                  <a:pt x="1913467" y="1170733"/>
                </a:cubicBezTo>
                <a:cubicBezTo>
                  <a:pt x="1907503" y="1128985"/>
                  <a:pt x="1907422" y="1113895"/>
                  <a:pt x="1896534" y="1077600"/>
                </a:cubicBezTo>
                <a:cubicBezTo>
                  <a:pt x="1891405" y="1060503"/>
                  <a:pt x="1885245" y="1043733"/>
                  <a:pt x="1879601" y="1026800"/>
                </a:cubicBezTo>
                <a:lnTo>
                  <a:pt x="1862667" y="976000"/>
                </a:lnTo>
                <a:cubicBezTo>
                  <a:pt x="1859845" y="967533"/>
                  <a:pt x="1856366" y="959258"/>
                  <a:pt x="1854201" y="950600"/>
                </a:cubicBezTo>
                <a:cubicBezTo>
                  <a:pt x="1851379" y="939311"/>
                  <a:pt x="1849078" y="927879"/>
                  <a:pt x="1845734" y="916733"/>
                </a:cubicBezTo>
                <a:cubicBezTo>
                  <a:pt x="1840605" y="899636"/>
                  <a:pt x="1828801" y="865933"/>
                  <a:pt x="1828801" y="865933"/>
                </a:cubicBezTo>
                <a:cubicBezTo>
                  <a:pt x="1826740" y="849448"/>
                  <a:pt x="1815762" y="758409"/>
                  <a:pt x="1811867" y="738933"/>
                </a:cubicBezTo>
                <a:cubicBezTo>
                  <a:pt x="1810117" y="730182"/>
                  <a:pt x="1806223" y="722000"/>
                  <a:pt x="1803401" y="713533"/>
                </a:cubicBezTo>
                <a:cubicBezTo>
                  <a:pt x="1800579" y="693778"/>
                  <a:pt x="1798848" y="673835"/>
                  <a:pt x="1794934" y="654267"/>
                </a:cubicBezTo>
                <a:cubicBezTo>
                  <a:pt x="1793184" y="645516"/>
                  <a:pt x="1788631" y="637525"/>
                  <a:pt x="1786467" y="628867"/>
                </a:cubicBezTo>
                <a:cubicBezTo>
                  <a:pt x="1782977" y="614906"/>
                  <a:pt x="1780575" y="600692"/>
                  <a:pt x="1778001" y="586533"/>
                </a:cubicBezTo>
                <a:cubicBezTo>
                  <a:pt x="1774930" y="569643"/>
                  <a:pt x="1773258" y="552491"/>
                  <a:pt x="1769534" y="535733"/>
                </a:cubicBezTo>
                <a:cubicBezTo>
                  <a:pt x="1767598" y="527021"/>
                  <a:pt x="1763519" y="518914"/>
                  <a:pt x="1761067" y="510333"/>
                </a:cubicBezTo>
                <a:cubicBezTo>
                  <a:pt x="1735470" y="420741"/>
                  <a:pt x="1775920" y="546425"/>
                  <a:pt x="1735667" y="425667"/>
                </a:cubicBezTo>
                <a:cubicBezTo>
                  <a:pt x="1732845" y="417200"/>
                  <a:pt x="1732152" y="407693"/>
                  <a:pt x="1727201" y="400267"/>
                </a:cubicBezTo>
                <a:cubicBezTo>
                  <a:pt x="1675071" y="322074"/>
                  <a:pt x="1741599" y="418266"/>
                  <a:pt x="1693334" y="357933"/>
                </a:cubicBezTo>
                <a:cubicBezTo>
                  <a:pt x="1686977" y="349987"/>
                  <a:pt x="1682758" y="340479"/>
                  <a:pt x="1676401" y="332533"/>
                </a:cubicBezTo>
                <a:cubicBezTo>
                  <a:pt x="1665902" y="319409"/>
                  <a:pt x="1648734" y="306001"/>
                  <a:pt x="1634067" y="298667"/>
                </a:cubicBezTo>
                <a:cubicBezTo>
                  <a:pt x="1626085" y="294676"/>
                  <a:pt x="1617134" y="293022"/>
                  <a:pt x="1608667" y="290200"/>
                </a:cubicBezTo>
                <a:cubicBezTo>
                  <a:pt x="1600200" y="281733"/>
                  <a:pt x="1592465" y="272465"/>
                  <a:pt x="1583267" y="264800"/>
                </a:cubicBezTo>
                <a:cubicBezTo>
                  <a:pt x="1575450" y="258286"/>
                  <a:pt x="1565062" y="255062"/>
                  <a:pt x="1557867" y="247867"/>
                </a:cubicBezTo>
                <a:cubicBezTo>
                  <a:pt x="1550672" y="240672"/>
                  <a:pt x="1548129" y="229662"/>
                  <a:pt x="1540934" y="222467"/>
                </a:cubicBezTo>
                <a:cubicBezTo>
                  <a:pt x="1524520" y="206052"/>
                  <a:pt x="1510794" y="203953"/>
                  <a:pt x="1490134" y="197067"/>
                </a:cubicBezTo>
                <a:cubicBezTo>
                  <a:pt x="1451880" y="158811"/>
                  <a:pt x="1500228" y="202112"/>
                  <a:pt x="1422401" y="163200"/>
                </a:cubicBezTo>
                <a:cubicBezTo>
                  <a:pt x="1310078" y="107040"/>
                  <a:pt x="1450340" y="175174"/>
                  <a:pt x="1363134" y="137800"/>
                </a:cubicBezTo>
                <a:cubicBezTo>
                  <a:pt x="1259209" y="93261"/>
                  <a:pt x="1388914" y="146456"/>
                  <a:pt x="1303867" y="103933"/>
                </a:cubicBezTo>
                <a:cubicBezTo>
                  <a:pt x="1295885" y="99942"/>
                  <a:pt x="1287048" y="97919"/>
                  <a:pt x="1278467" y="95467"/>
                </a:cubicBezTo>
                <a:cubicBezTo>
                  <a:pt x="1265808" y="91850"/>
                  <a:pt x="1232734" y="85300"/>
                  <a:pt x="1219201" y="78533"/>
                </a:cubicBezTo>
                <a:cubicBezTo>
                  <a:pt x="1169732" y="53798"/>
                  <a:pt x="1218052" y="67319"/>
                  <a:pt x="1168401" y="53133"/>
                </a:cubicBezTo>
                <a:cubicBezTo>
                  <a:pt x="1123360" y="40265"/>
                  <a:pt x="1124766" y="43929"/>
                  <a:pt x="1066801" y="36200"/>
                </a:cubicBezTo>
                <a:cubicBezTo>
                  <a:pt x="1012340" y="28938"/>
                  <a:pt x="1008466" y="27888"/>
                  <a:pt x="956734" y="19267"/>
                </a:cubicBezTo>
                <a:cubicBezTo>
                  <a:pt x="865684" y="-11084"/>
                  <a:pt x="923744" y="1146"/>
                  <a:pt x="778934" y="10800"/>
                </a:cubicBezTo>
                <a:cubicBezTo>
                  <a:pt x="770467" y="13622"/>
                  <a:pt x="762192" y="17102"/>
                  <a:pt x="753534" y="19267"/>
                </a:cubicBezTo>
                <a:cubicBezTo>
                  <a:pt x="700580" y="32505"/>
                  <a:pt x="671927" y="31006"/>
                  <a:pt x="609601" y="36200"/>
                </a:cubicBezTo>
                <a:cubicBezTo>
                  <a:pt x="592668" y="41844"/>
                  <a:pt x="571422" y="40512"/>
                  <a:pt x="558801" y="53133"/>
                </a:cubicBezTo>
                <a:cubicBezTo>
                  <a:pt x="553156" y="58778"/>
                  <a:pt x="549007" y="66497"/>
                  <a:pt x="541867" y="70067"/>
                </a:cubicBezTo>
                <a:cubicBezTo>
                  <a:pt x="525902" y="78049"/>
                  <a:pt x="505919" y="77099"/>
                  <a:pt x="491067" y="87000"/>
                </a:cubicBezTo>
                <a:cubicBezTo>
                  <a:pt x="482600" y="92644"/>
                  <a:pt x="473613" y="97576"/>
                  <a:pt x="465667" y="103933"/>
                </a:cubicBezTo>
                <a:cubicBezTo>
                  <a:pt x="459434" y="108920"/>
                  <a:pt x="455874" y="117297"/>
                  <a:pt x="448734" y="120867"/>
                </a:cubicBezTo>
                <a:cubicBezTo>
                  <a:pt x="423934" y="133267"/>
                  <a:pt x="383468" y="141623"/>
                  <a:pt x="355601" y="146267"/>
                </a:cubicBezTo>
                <a:cubicBezTo>
                  <a:pt x="335916" y="149548"/>
                  <a:pt x="316115" y="152096"/>
                  <a:pt x="296334" y="154733"/>
                </a:cubicBezTo>
                <a:cubicBezTo>
                  <a:pt x="273780" y="157740"/>
                  <a:pt x="251045" y="159459"/>
                  <a:pt x="228601" y="163200"/>
                </a:cubicBezTo>
                <a:cubicBezTo>
                  <a:pt x="217123" y="165113"/>
                  <a:pt x="206023" y="168845"/>
                  <a:pt x="194734" y="171667"/>
                </a:cubicBezTo>
                <a:cubicBezTo>
                  <a:pt x="131671" y="213708"/>
                  <a:pt x="209124" y="159675"/>
                  <a:pt x="143934" y="214000"/>
                </a:cubicBezTo>
                <a:cubicBezTo>
                  <a:pt x="79862" y="267393"/>
                  <a:pt x="150856" y="198609"/>
                  <a:pt x="101601" y="247867"/>
                </a:cubicBezTo>
                <a:cubicBezTo>
                  <a:pt x="98779" y="256334"/>
                  <a:pt x="98085" y="265841"/>
                  <a:pt x="93134" y="273267"/>
                </a:cubicBezTo>
                <a:cubicBezTo>
                  <a:pt x="86492" y="283230"/>
                  <a:pt x="73089" y="287957"/>
                  <a:pt x="67734" y="298667"/>
                </a:cubicBezTo>
                <a:cubicBezTo>
                  <a:pt x="61298" y="311538"/>
                  <a:pt x="63053" y="327117"/>
                  <a:pt x="59267" y="341000"/>
                </a:cubicBezTo>
                <a:cubicBezTo>
                  <a:pt x="54571" y="358220"/>
                  <a:pt x="42334" y="391800"/>
                  <a:pt x="42334" y="391800"/>
                </a:cubicBezTo>
                <a:cubicBezTo>
                  <a:pt x="39512" y="420022"/>
                  <a:pt x="37385" y="448323"/>
                  <a:pt x="33867" y="476467"/>
                </a:cubicBezTo>
                <a:cubicBezTo>
                  <a:pt x="28676" y="517994"/>
                  <a:pt x="26048" y="524678"/>
                  <a:pt x="16934" y="561133"/>
                </a:cubicBezTo>
                <a:cubicBezTo>
                  <a:pt x="14112" y="620400"/>
                  <a:pt x="12694" y="679750"/>
                  <a:pt x="8467" y="738933"/>
                </a:cubicBezTo>
                <a:cubicBezTo>
                  <a:pt x="7045" y="758838"/>
                  <a:pt x="1" y="778244"/>
                  <a:pt x="1" y="798200"/>
                </a:cubicBezTo>
                <a:cubicBezTo>
                  <a:pt x="1" y="934936"/>
                  <a:pt x="-466" y="1082343"/>
                  <a:pt x="16934" y="1221533"/>
                </a:cubicBezTo>
                <a:cubicBezTo>
                  <a:pt x="19063" y="1238567"/>
                  <a:pt x="22579" y="1255400"/>
                  <a:pt x="25401" y="1272333"/>
                </a:cubicBezTo>
                <a:cubicBezTo>
                  <a:pt x="28223" y="1311844"/>
                  <a:pt x="27991" y="1351693"/>
                  <a:pt x="33867" y="1390867"/>
                </a:cubicBezTo>
                <a:cubicBezTo>
                  <a:pt x="37037" y="1411998"/>
                  <a:pt x="53450" y="1443801"/>
                  <a:pt x="59267" y="1467067"/>
                </a:cubicBezTo>
                <a:cubicBezTo>
                  <a:pt x="60849" y="1473394"/>
                  <a:pt x="70995" y="1517657"/>
                  <a:pt x="76201" y="1526333"/>
                </a:cubicBezTo>
                <a:cubicBezTo>
                  <a:pt x="80308" y="1533178"/>
                  <a:pt x="87490" y="1537622"/>
                  <a:pt x="93134" y="1543267"/>
                </a:cubicBezTo>
                <a:cubicBezTo>
                  <a:pt x="113285" y="1603721"/>
                  <a:pt x="100166" y="1579216"/>
                  <a:pt x="127001" y="1619467"/>
                </a:cubicBezTo>
                <a:cubicBezTo>
                  <a:pt x="141704" y="1663579"/>
                  <a:pt x="125835" y="1628594"/>
                  <a:pt x="152401" y="1661800"/>
                </a:cubicBezTo>
                <a:cubicBezTo>
                  <a:pt x="179043" y="1695102"/>
                  <a:pt x="158530" y="1682430"/>
                  <a:pt x="194734" y="1712600"/>
                </a:cubicBezTo>
                <a:cubicBezTo>
                  <a:pt x="202551" y="1719114"/>
                  <a:pt x="212408" y="1722911"/>
                  <a:pt x="220134" y="1729533"/>
                </a:cubicBezTo>
                <a:cubicBezTo>
                  <a:pt x="291993" y="1791126"/>
                  <a:pt x="221089" y="1741459"/>
                  <a:pt x="279401" y="1780333"/>
                </a:cubicBezTo>
                <a:cubicBezTo>
                  <a:pt x="327377" y="1852298"/>
                  <a:pt x="248359" y="1740825"/>
                  <a:pt x="347134" y="1839600"/>
                </a:cubicBezTo>
                <a:cubicBezTo>
                  <a:pt x="355601" y="1848067"/>
                  <a:pt x="362138" y="1859059"/>
                  <a:pt x="372534" y="1865000"/>
                </a:cubicBezTo>
                <a:cubicBezTo>
                  <a:pt x="382637" y="1870773"/>
                  <a:pt x="395255" y="1870123"/>
                  <a:pt x="406401" y="1873467"/>
                </a:cubicBezTo>
                <a:cubicBezTo>
                  <a:pt x="423498" y="1878596"/>
                  <a:pt x="440268" y="1884756"/>
                  <a:pt x="457201" y="1890400"/>
                </a:cubicBezTo>
                <a:lnTo>
                  <a:pt x="508001" y="1907333"/>
                </a:lnTo>
                <a:cubicBezTo>
                  <a:pt x="516468" y="1910155"/>
                  <a:pt x="524650" y="1914050"/>
                  <a:pt x="533401" y="1915800"/>
                </a:cubicBezTo>
                <a:cubicBezTo>
                  <a:pt x="547512" y="1918622"/>
                  <a:pt x="561773" y="1920777"/>
                  <a:pt x="575734" y="1924267"/>
                </a:cubicBezTo>
                <a:cubicBezTo>
                  <a:pt x="584392" y="1926431"/>
                  <a:pt x="592476" y="1930569"/>
                  <a:pt x="601134" y="1932733"/>
                </a:cubicBezTo>
                <a:cubicBezTo>
                  <a:pt x="615095" y="1936223"/>
                  <a:pt x="629419" y="1938078"/>
                  <a:pt x="643467" y="1941200"/>
                </a:cubicBezTo>
                <a:cubicBezTo>
                  <a:pt x="703012" y="1954433"/>
                  <a:pt x="653241" y="1943992"/>
                  <a:pt x="702734" y="1958133"/>
                </a:cubicBezTo>
                <a:cubicBezTo>
                  <a:pt x="713923" y="1961330"/>
                  <a:pt x="725455" y="1963256"/>
                  <a:pt x="736601" y="1966600"/>
                </a:cubicBezTo>
                <a:cubicBezTo>
                  <a:pt x="753698" y="1971729"/>
                  <a:pt x="769731" y="1981009"/>
                  <a:pt x="787401" y="1983533"/>
                </a:cubicBezTo>
                <a:cubicBezTo>
                  <a:pt x="835373" y="1990387"/>
                  <a:pt x="840610" y="1989060"/>
                  <a:pt x="880534" y="2000467"/>
                </a:cubicBezTo>
                <a:cubicBezTo>
                  <a:pt x="889115" y="2002919"/>
                  <a:pt x="897276" y="2006769"/>
                  <a:pt x="905934" y="2008933"/>
                </a:cubicBezTo>
                <a:cubicBezTo>
                  <a:pt x="975777" y="2026394"/>
                  <a:pt x="921288" y="2008483"/>
                  <a:pt x="982134" y="2025867"/>
                </a:cubicBezTo>
                <a:cubicBezTo>
                  <a:pt x="1018035" y="2036124"/>
                  <a:pt x="1009859" y="2039862"/>
                  <a:pt x="1058334" y="2042800"/>
                </a:cubicBezTo>
                <a:cubicBezTo>
                  <a:pt x="1134447" y="2047413"/>
                  <a:pt x="1210734" y="2048445"/>
                  <a:pt x="1286934" y="2051267"/>
                </a:cubicBezTo>
                <a:cubicBezTo>
                  <a:pt x="1308006" y="2049160"/>
                  <a:pt x="1402239" y="2040940"/>
                  <a:pt x="1430867" y="2034333"/>
                </a:cubicBezTo>
                <a:cubicBezTo>
                  <a:pt x="1448259" y="2030319"/>
                  <a:pt x="1464734" y="2023044"/>
                  <a:pt x="1481667" y="2017400"/>
                </a:cubicBezTo>
                <a:lnTo>
                  <a:pt x="1481667" y="2017400"/>
                </a:ln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2590800" y="2819400"/>
            <a:ext cx="2099733" cy="2370667"/>
          </a:xfrm>
          <a:custGeom>
            <a:avLst/>
            <a:gdLst>
              <a:gd name="connsiteX0" fmla="*/ 1286933 w 2099733"/>
              <a:gd name="connsiteY0" fmla="*/ 2353733 h 2370667"/>
              <a:gd name="connsiteX1" fmla="*/ 1236133 w 2099733"/>
              <a:gd name="connsiteY1" fmla="*/ 2362200 h 2370667"/>
              <a:gd name="connsiteX2" fmla="*/ 1210733 w 2099733"/>
              <a:gd name="connsiteY2" fmla="*/ 2370667 h 2370667"/>
              <a:gd name="connsiteX3" fmla="*/ 1100667 w 2099733"/>
              <a:gd name="connsiteY3" fmla="*/ 2362200 h 2370667"/>
              <a:gd name="connsiteX4" fmla="*/ 1058333 w 2099733"/>
              <a:gd name="connsiteY4" fmla="*/ 2353733 h 2370667"/>
              <a:gd name="connsiteX5" fmla="*/ 990600 w 2099733"/>
              <a:gd name="connsiteY5" fmla="*/ 2336800 h 2370667"/>
              <a:gd name="connsiteX6" fmla="*/ 956733 w 2099733"/>
              <a:gd name="connsiteY6" fmla="*/ 2311400 h 2370667"/>
              <a:gd name="connsiteX7" fmla="*/ 931333 w 2099733"/>
              <a:gd name="connsiteY7" fmla="*/ 2302933 h 2370667"/>
              <a:gd name="connsiteX8" fmla="*/ 889000 w 2099733"/>
              <a:gd name="connsiteY8" fmla="*/ 2277533 h 2370667"/>
              <a:gd name="connsiteX9" fmla="*/ 855133 w 2099733"/>
              <a:gd name="connsiteY9" fmla="*/ 2252133 h 2370667"/>
              <a:gd name="connsiteX10" fmla="*/ 804333 w 2099733"/>
              <a:gd name="connsiteY10" fmla="*/ 2235200 h 2370667"/>
              <a:gd name="connsiteX11" fmla="*/ 728133 w 2099733"/>
              <a:gd name="connsiteY11" fmla="*/ 2184400 h 2370667"/>
              <a:gd name="connsiteX12" fmla="*/ 702733 w 2099733"/>
              <a:gd name="connsiteY12" fmla="*/ 2167467 h 2370667"/>
              <a:gd name="connsiteX13" fmla="*/ 660400 w 2099733"/>
              <a:gd name="connsiteY13" fmla="*/ 2133600 h 2370667"/>
              <a:gd name="connsiteX14" fmla="*/ 643467 w 2099733"/>
              <a:gd name="connsiteY14" fmla="*/ 2108200 h 2370667"/>
              <a:gd name="connsiteX15" fmla="*/ 618067 w 2099733"/>
              <a:gd name="connsiteY15" fmla="*/ 2099733 h 2370667"/>
              <a:gd name="connsiteX16" fmla="*/ 592667 w 2099733"/>
              <a:gd name="connsiteY16" fmla="*/ 2040467 h 2370667"/>
              <a:gd name="connsiteX17" fmla="*/ 567267 w 2099733"/>
              <a:gd name="connsiteY17" fmla="*/ 2023533 h 2370667"/>
              <a:gd name="connsiteX18" fmla="*/ 524933 w 2099733"/>
              <a:gd name="connsiteY18" fmla="*/ 1981200 h 2370667"/>
              <a:gd name="connsiteX19" fmla="*/ 499533 w 2099733"/>
              <a:gd name="connsiteY19" fmla="*/ 1938867 h 2370667"/>
              <a:gd name="connsiteX20" fmla="*/ 491067 w 2099733"/>
              <a:gd name="connsiteY20" fmla="*/ 1913467 h 2370667"/>
              <a:gd name="connsiteX21" fmla="*/ 474133 w 2099733"/>
              <a:gd name="connsiteY21" fmla="*/ 1896533 h 2370667"/>
              <a:gd name="connsiteX22" fmla="*/ 457200 w 2099733"/>
              <a:gd name="connsiteY22" fmla="*/ 1871133 h 2370667"/>
              <a:gd name="connsiteX23" fmla="*/ 431800 w 2099733"/>
              <a:gd name="connsiteY23" fmla="*/ 1820333 h 2370667"/>
              <a:gd name="connsiteX24" fmla="*/ 423333 w 2099733"/>
              <a:gd name="connsiteY24" fmla="*/ 1786467 h 2370667"/>
              <a:gd name="connsiteX25" fmla="*/ 406400 w 2099733"/>
              <a:gd name="connsiteY25" fmla="*/ 1735667 h 2370667"/>
              <a:gd name="connsiteX26" fmla="*/ 397933 w 2099733"/>
              <a:gd name="connsiteY26" fmla="*/ 1608667 h 2370667"/>
              <a:gd name="connsiteX27" fmla="*/ 381000 w 2099733"/>
              <a:gd name="connsiteY27" fmla="*/ 1524000 h 2370667"/>
              <a:gd name="connsiteX28" fmla="*/ 364067 w 2099733"/>
              <a:gd name="connsiteY28" fmla="*/ 1456267 h 2370667"/>
              <a:gd name="connsiteX29" fmla="*/ 347133 w 2099733"/>
              <a:gd name="connsiteY29" fmla="*/ 1439333 h 2370667"/>
              <a:gd name="connsiteX30" fmla="*/ 321733 w 2099733"/>
              <a:gd name="connsiteY30" fmla="*/ 1397000 h 2370667"/>
              <a:gd name="connsiteX31" fmla="*/ 287867 w 2099733"/>
              <a:gd name="connsiteY31" fmla="*/ 1346200 h 2370667"/>
              <a:gd name="connsiteX32" fmla="*/ 270933 w 2099733"/>
              <a:gd name="connsiteY32" fmla="*/ 1329267 h 2370667"/>
              <a:gd name="connsiteX33" fmla="*/ 254000 w 2099733"/>
              <a:gd name="connsiteY33" fmla="*/ 1303867 h 2370667"/>
              <a:gd name="connsiteX34" fmla="*/ 228600 w 2099733"/>
              <a:gd name="connsiteY34" fmla="*/ 1261533 h 2370667"/>
              <a:gd name="connsiteX35" fmla="*/ 203200 w 2099733"/>
              <a:gd name="connsiteY35" fmla="*/ 1253067 h 2370667"/>
              <a:gd name="connsiteX36" fmla="*/ 160867 w 2099733"/>
              <a:gd name="connsiteY36" fmla="*/ 1219200 h 2370667"/>
              <a:gd name="connsiteX37" fmla="*/ 135467 w 2099733"/>
              <a:gd name="connsiteY37" fmla="*/ 1210733 h 2370667"/>
              <a:gd name="connsiteX38" fmla="*/ 93133 w 2099733"/>
              <a:gd name="connsiteY38" fmla="*/ 1176867 h 2370667"/>
              <a:gd name="connsiteX39" fmla="*/ 76200 w 2099733"/>
              <a:gd name="connsiteY39" fmla="*/ 1159933 h 2370667"/>
              <a:gd name="connsiteX40" fmla="*/ 50800 w 2099733"/>
              <a:gd name="connsiteY40" fmla="*/ 1143000 h 2370667"/>
              <a:gd name="connsiteX41" fmla="*/ 0 w 2099733"/>
              <a:gd name="connsiteY41" fmla="*/ 1058333 h 2370667"/>
              <a:gd name="connsiteX42" fmla="*/ 8467 w 2099733"/>
              <a:gd name="connsiteY42" fmla="*/ 1007533 h 2370667"/>
              <a:gd name="connsiteX43" fmla="*/ 33867 w 2099733"/>
              <a:gd name="connsiteY43" fmla="*/ 990600 h 2370667"/>
              <a:gd name="connsiteX44" fmla="*/ 42333 w 2099733"/>
              <a:gd name="connsiteY44" fmla="*/ 965200 h 2370667"/>
              <a:gd name="connsiteX45" fmla="*/ 76200 w 2099733"/>
              <a:gd name="connsiteY45" fmla="*/ 931333 h 2370667"/>
              <a:gd name="connsiteX46" fmla="*/ 110067 w 2099733"/>
              <a:gd name="connsiteY46" fmla="*/ 880533 h 2370667"/>
              <a:gd name="connsiteX47" fmla="*/ 160867 w 2099733"/>
              <a:gd name="connsiteY47" fmla="*/ 846667 h 2370667"/>
              <a:gd name="connsiteX48" fmla="*/ 177800 w 2099733"/>
              <a:gd name="connsiteY48" fmla="*/ 829733 h 2370667"/>
              <a:gd name="connsiteX49" fmla="*/ 211667 w 2099733"/>
              <a:gd name="connsiteY49" fmla="*/ 778933 h 2370667"/>
              <a:gd name="connsiteX50" fmla="*/ 237067 w 2099733"/>
              <a:gd name="connsiteY50" fmla="*/ 762000 h 2370667"/>
              <a:gd name="connsiteX51" fmla="*/ 262467 w 2099733"/>
              <a:gd name="connsiteY51" fmla="*/ 719667 h 2370667"/>
              <a:gd name="connsiteX52" fmla="*/ 270933 w 2099733"/>
              <a:gd name="connsiteY52" fmla="*/ 694267 h 2370667"/>
              <a:gd name="connsiteX53" fmla="*/ 287867 w 2099733"/>
              <a:gd name="connsiteY53" fmla="*/ 677333 h 2370667"/>
              <a:gd name="connsiteX54" fmla="*/ 347133 w 2099733"/>
              <a:gd name="connsiteY54" fmla="*/ 618067 h 2370667"/>
              <a:gd name="connsiteX55" fmla="*/ 364067 w 2099733"/>
              <a:gd name="connsiteY55" fmla="*/ 592667 h 2370667"/>
              <a:gd name="connsiteX56" fmla="*/ 381000 w 2099733"/>
              <a:gd name="connsiteY56" fmla="*/ 575733 h 2370667"/>
              <a:gd name="connsiteX57" fmla="*/ 431800 w 2099733"/>
              <a:gd name="connsiteY57" fmla="*/ 499533 h 2370667"/>
              <a:gd name="connsiteX58" fmla="*/ 448733 w 2099733"/>
              <a:gd name="connsiteY58" fmla="*/ 474133 h 2370667"/>
              <a:gd name="connsiteX59" fmla="*/ 465667 w 2099733"/>
              <a:gd name="connsiteY59" fmla="*/ 457200 h 2370667"/>
              <a:gd name="connsiteX60" fmla="*/ 482600 w 2099733"/>
              <a:gd name="connsiteY60" fmla="*/ 423333 h 2370667"/>
              <a:gd name="connsiteX61" fmla="*/ 508000 w 2099733"/>
              <a:gd name="connsiteY61" fmla="*/ 406400 h 2370667"/>
              <a:gd name="connsiteX62" fmla="*/ 516467 w 2099733"/>
              <a:gd name="connsiteY62" fmla="*/ 381000 h 2370667"/>
              <a:gd name="connsiteX63" fmla="*/ 567267 w 2099733"/>
              <a:gd name="connsiteY63" fmla="*/ 338667 h 2370667"/>
              <a:gd name="connsiteX64" fmla="*/ 584200 w 2099733"/>
              <a:gd name="connsiteY64" fmla="*/ 313267 h 2370667"/>
              <a:gd name="connsiteX65" fmla="*/ 660400 w 2099733"/>
              <a:gd name="connsiteY65" fmla="*/ 270933 h 2370667"/>
              <a:gd name="connsiteX66" fmla="*/ 685800 w 2099733"/>
              <a:gd name="connsiteY66" fmla="*/ 254000 h 2370667"/>
              <a:gd name="connsiteX67" fmla="*/ 719667 w 2099733"/>
              <a:gd name="connsiteY67" fmla="*/ 237067 h 2370667"/>
              <a:gd name="connsiteX68" fmla="*/ 745067 w 2099733"/>
              <a:gd name="connsiteY68" fmla="*/ 228600 h 2370667"/>
              <a:gd name="connsiteX69" fmla="*/ 804333 w 2099733"/>
              <a:gd name="connsiteY69" fmla="*/ 203200 h 2370667"/>
              <a:gd name="connsiteX70" fmla="*/ 863600 w 2099733"/>
              <a:gd name="connsiteY70" fmla="*/ 169333 h 2370667"/>
              <a:gd name="connsiteX71" fmla="*/ 889000 w 2099733"/>
              <a:gd name="connsiteY71" fmla="*/ 152400 h 2370667"/>
              <a:gd name="connsiteX72" fmla="*/ 922867 w 2099733"/>
              <a:gd name="connsiteY72" fmla="*/ 135467 h 2370667"/>
              <a:gd name="connsiteX73" fmla="*/ 973667 w 2099733"/>
              <a:gd name="connsiteY73" fmla="*/ 101600 h 2370667"/>
              <a:gd name="connsiteX74" fmla="*/ 999067 w 2099733"/>
              <a:gd name="connsiteY74" fmla="*/ 84667 h 2370667"/>
              <a:gd name="connsiteX75" fmla="*/ 1083733 w 2099733"/>
              <a:gd name="connsiteY75" fmla="*/ 50800 h 2370667"/>
              <a:gd name="connsiteX76" fmla="*/ 1143000 w 2099733"/>
              <a:gd name="connsiteY76" fmla="*/ 33867 h 2370667"/>
              <a:gd name="connsiteX77" fmla="*/ 1176867 w 2099733"/>
              <a:gd name="connsiteY77" fmla="*/ 16933 h 2370667"/>
              <a:gd name="connsiteX78" fmla="*/ 1227667 w 2099733"/>
              <a:gd name="connsiteY78" fmla="*/ 0 h 2370667"/>
              <a:gd name="connsiteX79" fmla="*/ 1481667 w 2099733"/>
              <a:gd name="connsiteY79" fmla="*/ 8467 h 2370667"/>
              <a:gd name="connsiteX80" fmla="*/ 1507067 w 2099733"/>
              <a:gd name="connsiteY80" fmla="*/ 16933 h 2370667"/>
              <a:gd name="connsiteX81" fmla="*/ 1540933 w 2099733"/>
              <a:gd name="connsiteY81" fmla="*/ 25400 h 2370667"/>
              <a:gd name="connsiteX82" fmla="*/ 1566333 w 2099733"/>
              <a:gd name="connsiteY82" fmla="*/ 33867 h 2370667"/>
              <a:gd name="connsiteX83" fmla="*/ 1642533 w 2099733"/>
              <a:gd name="connsiteY83" fmla="*/ 42333 h 2370667"/>
              <a:gd name="connsiteX84" fmla="*/ 1710267 w 2099733"/>
              <a:gd name="connsiteY84" fmla="*/ 50800 h 2370667"/>
              <a:gd name="connsiteX85" fmla="*/ 1794933 w 2099733"/>
              <a:gd name="connsiteY85" fmla="*/ 76200 h 2370667"/>
              <a:gd name="connsiteX86" fmla="*/ 1820333 w 2099733"/>
              <a:gd name="connsiteY86" fmla="*/ 84667 h 2370667"/>
              <a:gd name="connsiteX87" fmla="*/ 1845733 w 2099733"/>
              <a:gd name="connsiteY87" fmla="*/ 93133 h 2370667"/>
              <a:gd name="connsiteX88" fmla="*/ 1871133 w 2099733"/>
              <a:gd name="connsiteY88" fmla="*/ 110067 h 2370667"/>
              <a:gd name="connsiteX89" fmla="*/ 1921933 w 2099733"/>
              <a:gd name="connsiteY89" fmla="*/ 127000 h 2370667"/>
              <a:gd name="connsiteX90" fmla="*/ 1955800 w 2099733"/>
              <a:gd name="connsiteY90" fmla="*/ 160867 h 2370667"/>
              <a:gd name="connsiteX91" fmla="*/ 2006600 w 2099733"/>
              <a:gd name="connsiteY91" fmla="*/ 203200 h 2370667"/>
              <a:gd name="connsiteX92" fmla="*/ 2032000 w 2099733"/>
              <a:gd name="connsiteY92" fmla="*/ 254000 h 2370667"/>
              <a:gd name="connsiteX93" fmla="*/ 2048933 w 2099733"/>
              <a:gd name="connsiteY93" fmla="*/ 279400 h 2370667"/>
              <a:gd name="connsiteX94" fmla="*/ 2065867 w 2099733"/>
              <a:gd name="connsiteY94" fmla="*/ 355600 h 2370667"/>
              <a:gd name="connsiteX95" fmla="*/ 2074333 w 2099733"/>
              <a:gd name="connsiteY95" fmla="*/ 533400 h 2370667"/>
              <a:gd name="connsiteX96" fmla="*/ 2082800 w 2099733"/>
              <a:gd name="connsiteY96" fmla="*/ 575733 h 2370667"/>
              <a:gd name="connsiteX97" fmla="*/ 2091267 w 2099733"/>
              <a:gd name="connsiteY97" fmla="*/ 643467 h 2370667"/>
              <a:gd name="connsiteX98" fmla="*/ 2099733 w 2099733"/>
              <a:gd name="connsiteY98" fmla="*/ 838200 h 2370667"/>
              <a:gd name="connsiteX99" fmla="*/ 2082800 w 2099733"/>
              <a:gd name="connsiteY99" fmla="*/ 1016000 h 2370667"/>
              <a:gd name="connsiteX100" fmla="*/ 2074333 w 2099733"/>
              <a:gd name="connsiteY100" fmla="*/ 1574800 h 2370667"/>
              <a:gd name="connsiteX101" fmla="*/ 2065867 w 2099733"/>
              <a:gd name="connsiteY101" fmla="*/ 1642533 h 2370667"/>
              <a:gd name="connsiteX102" fmla="*/ 2057400 w 2099733"/>
              <a:gd name="connsiteY102" fmla="*/ 1778000 h 2370667"/>
              <a:gd name="connsiteX103" fmla="*/ 2040467 w 2099733"/>
              <a:gd name="connsiteY103" fmla="*/ 1845733 h 2370667"/>
              <a:gd name="connsiteX104" fmla="*/ 2032000 w 2099733"/>
              <a:gd name="connsiteY104" fmla="*/ 1888067 h 2370667"/>
              <a:gd name="connsiteX105" fmla="*/ 2023533 w 2099733"/>
              <a:gd name="connsiteY105" fmla="*/ 1913467 h 2370667"/>
              <a:gd name="connsiteX106" fmla="*/ 1989667 w 2099733"/>
              <a:gd name="connsiteY106" fmla="*/ 1964267 h 2370667"/>
              <a:gd name="connsiteX107" fmla="*/ 1981200 w 2099733"/>
              <a:gd name="connsiteY107" fmla="*/ 1989667 h 2370667"/>
              <a:gd name="connsiteX108" fmla="*/ 1947333 w 2099733"/>
              <a:gd name="connsiteY108" fmla="*/ 2006600 h 2370667"/>
              <a:gd name="connsiteX109" fmla="*/ 1871133 w 2099733"/>
              <a:gd name="connsiteY109" fmla="*/ 2074333 h 2370667"/>
              <a:gd name="connsiteX110" fmla="*/ 1854200 w 2099733"/>
              <a:gd name="connsiteY110" fmla="*/ 2091267 h 2370667"/>
              <a:gd name="connsiteX111" fmla="*/ 1794933 w 2099733"/>
              <a:gd name="connsiteY111" fmla="*/ 2116667 h 2370667"/>
              <a:gd name="connsiteX112" fmla="*/ 1769533 w 2099733"/>
              <a:gd name="connsiteY112" fmla="*/ 2133600 h 2370667"/>
              <a:gd name="connsiteX113" fmla="*/ 1735667 w 2099733"/>
              <a:gd name="connsiteY113" fmla="*/ 2150533 h 2370667"/>
              <a:gd name="connsiteX114" fmla="*/ 1693333 w 2099733"/>
              <a:gd name="connsiteY114" fmla="*/ 2184400 h 2370667"/>
              <a:gd name="connsiteX115" fmla="*/ 1591733 w 2099733"/>
              <a:gd name="connsiteY115" fmla="*/ 2235200 h 2370667"/>
              <a:gd name="connsiteX116" fmla="*/ 1566333 w 2099733"/>
              <a:gd name="connsiteY116" fmla="*/ 2243667 h 2370667"/>
              <a:gd name="connsiteX117" fmla="*/ 1540933 w 2099733"/>
              <a:gd name="connsiteY117" fmla="*/ 2252133 h 2370667"/>
              <a:gd name="connsiteX118" fmla="*/ 1464733 w 2099733"/>
              <a:gd name="connsiteY118" fmla="*/ 2277533 h 2370667"/>
              <a:gd name="connsiteX119" fmla="*/ 1439333 w 2099733"/>
              <a:gd name="connsiteY119" fmla="*/ 2286000 h 2370667"/>
              <a:gd name="connsiteX120" fmla="*/ 1405467 w 2099733"/>
              <a:gd name="connsiteY120" fmla="*/ 2294467 h 2370667"/>
              <a:gd name="connsiteX121" fmla="*/ 1388533 w 2099733"/>
              <a:gd name="connsiteY121" fmla="*/ 2311400 h 2370667"/>
              <a:gd name="connsiteX122" fmla="*/ 1270000 w 2099733"/>
              <a:gd name="connsiteY122" fmla="*/ 2336800 h 2370667"/>
              <a:gd name="connsiteX123" fmla="*/ 1286933 w 2099733"/>
              <a:gd name="connsiteY123" fmla="*/ 2353733 h 237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099733" h="2370667">
                <a:moveTo>
                  <a:pt x="1286933" y="2353733"/>
                </a:moveTo>
                <a:cubicBezTo>
                  <a:pt x="1281289" y="2357966"/>
                  <a:pt x="1252891" y="2358476"/>
                  <a:pt x="1236133" y="2362200"/>
                </a:cubicBezTo>
                <a:cubicBezTo>
                  <a:pt x="1227421" y="2364136"/>
                  <a:pt x="1219658" y="2370667"/>
                  <a:pt x="1210733" y="2370667"/>
                </a:cubicBezTo>
                <a:cubicBezTo>
                  <a:pt x="1173936" y="2370667"/>
                  <a:pt x="1137356" y="2365022"/>
                  <a:pt x="1100667" y="2362200"/>
                </a:cubicBezTo>
                <a:cubicBezTo>
                  <a:pt x="1086556" y="2359378"/>
                  <a:pt x="1072355" y="2356969"/>
                  <a:pt x="1058333" y="2353733"/>
                </a:cubicBezTo>
                <a:cubicBezTo>
                  <a:pt x="1035656" y="2348500"/>
                  <a:pt x="990600" y="2336800"/>
                  <a:pt x="990600" y="2336800"/>
                </a:cubicBezTo>
                <a:cubicBezTo>
                  <a:pt x="979311" y="2328333"/>
                  <a:pt x="968985" y="2318401"/>
                  <a:pt x="956733" y="2311400"/>
                </a:cubicBezTo>
                <a:cubicBezTo>
                  <a:pt x="948984" y="2306972"/>
                  <a:pt x="939315" y="2306924"/>
                  <a:pt x="931333" y="2302933"/>
                </a:cubicBezTo>
                <a:cubicBezTo>
                  <a:pt x="916614" y="2295574"/>
                  <a:pt x="902692" y="2286661"/>
                  <a:pt x="889000" y="2277533"/>
                </a:cubicBezTo>
                <a:cubicBezTo>
                  <a:pt x="877259" y="2269706"/>
                  <a:pt x="867754" y="2258444"/>
                  <a:pt x="855133" y="2252133"/>
                </a:cubicBezTo>
                <a:cubicBezTo>
                  <a:pt x="839168" y="2244151"/>
                  <a:pt x="819184" y="2245101"/>
                  <a:pt x="804333" y="2235200"/>
                </a:cubicBezTo>
                <a:lnTo>
                  <a:pt x="728133" y="2184400"/>
                </a:lnTo>
                <a:cubicBezTo>
                  <a:pt x="719666" y="2178756"/>
                  <a:pt x="709928" y="2174662"/>
                  <a:pt x="702733" y="2167467"/>
                </a:cubicBezTo>
                <a:cubicBezTo>
                  <a:pt x="678605" y="2143338"/>
                  <a:pt x="692442" y="2154961"/>
                  <a:pt x="660400" y="2133600"/>
                </a:cubicBezTo>
                <a:cubicBezTo>
                  <a:pt x="654756" y="2125133"/>
                  <a:pt x="651413" y="2114557"/>
                  <a:pt x="643467" y="2108200"/>
                </a:cubicBezTo>
                <a:cubicBezTo>
                  <a:pt x="636498" y="2102625"/>
                  <a:pt x="624378" y="2106044"/>
                  <a:pt x="618067" y="2099733"/>
                </a:cubicBezTo>
                <a:cubicBezTo>
                  <a:pt x="557515" y="2039183"/>
                  <a:pt x="633144" y="2091065"/>
                  <a:pt x="592667" y="2040467"/>
                </a:cubicBezTo>
                <a:cubicBezTo>
                  <a:pt x="586310" y="2032521"/>
                  <a:pt x="574925" y="2030234"/>
                  <a:pt x="567267" y="2023533"/>
                </a:cubicBezTo>
                <a:cubicBezTo>
                  <a:pt x="552248" y="2010392"/>
                  <a:pt x="524933" y="1981200"/>
                  <a:pt x="524933" y="1981200"/>
                </a:cubicBezTo>
                <a:cubicBezTo>
                  <a:pt x="500950" y="1909247"/>
                  <a:pt x="534399" y="1996976"/>
                  <a:pt x="499533" y="1938867"/>
                </a:cubicBezTo>
                <a:cubicBezTo>
                  <a:pt x="494941" y="1931214"/>
                  <a:pt x="495659" y="1921120"/>
                  <a:pt x="491067" y="1913467"/>
                </a:cubicBezTo>
                <a:cubicBezTo>
                  <a:pt x="486960" y="1906622"/>
                  <a:pt x="479120" y="1902767"/>
                  <a:pt x="474133" y="1896533"/>
                </a:cubicBezTo>
                <a:cubicBezTo>
                  <a:pt x="467776" y="1888587"/>
                  <a:pt x="461751" y="1880234"/>
                  <a:pt x="457200" y="1871133"/>
                </a:cubicBezTo>
                <a:cubicBezTo>
                  <a:pt x="422147" y="1801026"/>
                  <a:pt x="480327" y="1893125"/>
                  <a:pt x="431800" y="1820333"/>
                </a:cubicBezTo>
                <a:cubicBezTo>
                  <a:pt x="428978" y="1809044"/>
                  <a:pt x="426677" y="1797612"/>
                  <a:pt x="423333" y="1786467"/>
                </a:cubicBezTo>
                <a:cubicBezTo>
                  <a:pt x="418204" y="1769371"/>
                  <a:pt x="406400" y="1735667"/>
                  <a:pt x="406400" y="1735667"/>
                </a:cubicBezTo>
                <a:cubicBezTo>
                  <a:pt x="403578" y="1693334"/>
                  <a:pt x="401955" y="1650903"/>
                  <a:pt x="397933" y="1608667"/>
                </a:cubicBezTo>
                <a:cubicBezTo>
                  <a:pt x="393785" y="1565110"/>
                  <a:pt x="389407" y="1561831"/>
                  <a:pt x="381000" y="1524000"/>
                </a:cubicBezTo>
                <a:cubicBezTo>
                  <a:pt x="378859" y="1514365"/>
                  <a:pt x="372075" y="1469613"/>
                  <a:pt x="364067" y="1456267"/>
                </a:cubicBezTo>
                <a:cubicBezTo>
                  <a:pt x="359960" y="1449422"/>
                  <a:pt x="352778" y="1444978"/>
                  <a:pt x="347133" y="1439333"/>
                </a:cubicBezTo>
                <a:cubicBezTo>
                  <a:pt x="330945" y="1390766"/>
                  <a:pt x="349627" y="1434192"/>
                  <a:pt x="321733" y="1397000"/>
                </a:cubicBezTo>
                <a:cubicBezTo>
                  <a:pt x="309522" y="1380719"/>
                  <a:pt x="302258" y="1360590"/>
                  <a:pt x="287867" y="1346200"/>
                </a:cubicBezTo>
                <a:cubicBezTo>
                  <a:pt x="282222" y="1340556"/>
                  <a:pt x="275920" y="1335500"/>
                  <a:pt x="270933" y="1329267"/>
                </a:cubicBezTo>
                <a:cubicBezTo>
                  <a:pt x="264576" y="1321321"/>
                  <a:pt x="258551" y="1312968"/>
                  <a:pt x="254000" y="1303867"/>
                </a:cubicBezTo>
                <a:cubicBezTo>
                  <a:pt x="242584" y="1281036"/>
                  <a:pt x="252223" y="1275707"/>
                  <a:pt x="228600" y="1261533"/>
                </a:cubicBezTo>
                <a:cubicBezTo>
                  <a:pt x="220947" y="1256941"/>
                  <a:pt x="211667" y="1255889"/>
                  <a:pt x="203200" y="1253067"/>
                </a:cubicBezTo>
                <a:cubicBezTo>
                  <a:pt x="187449" y="1237315"/>
                  <a:pt x="182230" y="1229882"/>
                  <a:pt x="160867" y="1219200"/>
                </a:cubicBezTo>
                <a:cubicBezTo>
                  <a:pt x="152885" y="1215209"/>
                  <a:pt x="143934" y="1213555"/>
                  <a:pt x="135467" y="1210733"/>
                </a:cubicBezTo>
                <a:cubicBezTo>
                  <a:pt x="101738" y="1160141"/>
                  <a:pt x="138575" y="1204132"/>
                  <a:pt x="93133" y="1176867"/>
                </a:cubicBezTo>
                <a:cubicBezTo>
                  <a:pt x="86288" y="1172760"/>
                  <a:pt x="82433" y="1164920"/>
                  <a:pt x="76200" y="1159933"/>
                </a:cubicBezTo>
                <a:cubicBezTo>
                  <a:pt x="68254" y="1153576"/>
                  <a:pt x="59267" y="1148644"/>
                  <a:pt x="50800" y="1143000"/>
                </a:cubicBezTo>
                <a:cubicBezTo>
                  <a:pt x="9932" y="1081698"/>
                  <a:pt x="26034" y="1110403"/>
                  <a:pt x="0" y="1058333"/>
                </a:cubicBezTo>
                <a:cubicBezTo>
                  <a:pt x="2822" y="1041400"/>
                  <a:pt x="790" y="1022888"/>
                  <a:pt x="8467" y="1007533"/>
                </a:cubicBezTo>
                <a:cubicBezTo>
                  <a:pt x="13018" y="998432"/>
                  <a:pt x="27510" y="998546"/>
                  <a:pt x="33867" y="990600"/>
                </a:cubicBezTo>
                <a:cubicBezTo>
                  <a:pt x="39442" y="983631"/>
                  <a:pt x="37146" y="972462"/>
                  <a:pt x="42333" y="965200"/>
                </a:cubicBezTo>
                <a:cubicBezTo>
                  <a:pt x="51612" y="952209"/>
                  <a:pt x="69060" y="945613"/>
                  <a:pt x="76200" y="931333"/>
                </a:cubicBezTo>
                <a:cubicBezTo>
                  <a:pt x="88526" y="906681"/>
                  <a:pt x="89380" y="896048"/>
                  <a:pt x="110067" y="880533"/>
                </a:cubicBezTo>
                <a:cubicBezTo>
                  <a:pt x="126348" y="868322"/>
                  <a:pt x="146477" y="861058"/>
                  <a:pt x="160867" y="846667"/>
                </a:cubicBezTo>
                <a:cubicBezTo>
                  <a:pt x="166511" y="841022"/>
                  <a:pt x="173011" y="836119"/>
                  <a:pt x="177800" y="829733"/>
                </a:cubicBezTo>
                <a:cubicBezTo>
                  <a:pt x="190011" y="813452"/>
                  <a:pt x="194734" y="790222"/>
                  <a:pt x="211667" y="778933"/>
                </a:cubicBezTo>
                <a:lnTo>
                  <a:pt x="237067" y="762000"/>
                </a:lnTo>
                <a:cubicBezTo>
                  <a:pt x="261050" y="690047"/>
                  <a:pt x="227601" y="777776"/>
                  <a:pt x="262467" y="719667"/>
                </a:cubicBezTo>
                <a:cubicBezTo>
                  <a:pt x="267059" y="712014"/>
                  <a:pt x="266341" y="701920"/>
                  <a:pt x="270933" y="694267"/>
                </a:cubicBezTo>
                <a:cubicBezTo>
                  <a:pt x="275040" y="687422"/>
                  <a:pt x="283077" y="683719"/>
                  <a:pt x="287867" y="677333"/>
                </a:cubicBezTo>
                <a:cubicBezTo>
                  <a:pt x="333153" y="616951"/>
                  <a:pt x="299589" y="633914"/>
                  <a:pt x="347133" y="618067"/>
                </a:cubicBezTo>
                <a:cubicBezTo>
                  <a:pt x="352778" y="609600"/>
                  <a:pt x="357710" y="600613"/>
                  <a:pt x="364067" y="592667"/>
                </a:cubicBezTo>
                <a:cubicBezTo>
                  <a:pt x="369054" y="586434"/>
                  <a:pt x="376211" y="582119"/>
                  <a:pt x="381000" y="575733"/>
                </a:cubicBezTo>
                <a:cubicBezTo>
                  <a:pt x="381010" y="575719"/>
                  <a:pt x="423329" y="512240"/>
                  <a:pt x="431800" y="499533"/>
                </a:cubicBezTo>
                <a:cubicBezTo>
                  <a:pt x="437444" y="491066"/>
                  <a:pt x="441538" y="481328"/>
                  <a:pt x="448733" y="474133"/>
                </a:cubicBezTo>
                <a:lnTo>
                  <a:pt x="465667" y="457200"/>
                </a:lnTo>
                <a:cubicBezTo>
                  <a:pt x="471311" y="445911"/>
                  <a:pt x="474520" y="433029"/>
                  <a:pt x="482600" y="423333"/>
                </a:cubicBezTo>
                <a:cubicBezTo>
                  <a:pt x="489114" y="415516"/>
                  <a:pt x="501643" y="414346"/>
                  <a:pt x="508000" y="406400"/>
                </a:cubicBezTo>
                <a:cubicBezTo>
                  <a:pt x="513575" y="399431"/>
                  <a:pt x="511516" y="388426"/>
                  <a:pt x="516467" y="381000"/>
                </a:cubicBezTo>
                <a:cubicBezTo>
                  <a:pt x="529506" y="361442"/>
                  <a:pt x="548524" y="351162"/>
                  <a:pt x="567267" y="338667"/>
                </a:cubicBezTo>
                <a:cubicBezTo>
                  <a:pt x="572911" y="330200"/>
                  <a:pt x="576542" y="319968"/>
                  <a:pt x="584200" y="313267"/>
                </a:cubicBezTo>
                <a:cubicBezTo>
                  <a:pt x="655384" y="250981"/>
                  <a:pt x="610011" y="296128"/>
                  <a:pt x="660400" y="270933"/>
                </a:cubicBezTo>
                <a:cubicBezTo>
                  <a:pt x="669501" y="266382"/>
                  <a:pt x="676965" y="259048"/>
                  <a:pt x="685800" y="254000"/>
                </a:cubicBezTo>
                <a:cubicBezTo>
                  <a:pt x="696759" y="247738"/>
                  <a:pt x="708066" y="242039"/>
                  <a:pt x="719667" y="237067"/>
                </a:cubicBezTo>
                <a:cubicBezTo>
                  <a:pt x="727870" y="233551"/>
                  <a:pt x="737085" y="232591"/>
                  <a:pt x="745067" y="228600"/>
                </a:cubicBezTo>
                <a:cubicBezTo>
                  <a:pt x="803536" y="199365"/>
                  <a:pt x="733851" y="220822"/>
                  <a:pt x="804333" y="203200"/>
                </a:cubicBezTo>
                <a:cubicBezTo>
                  <a:pt x="866216" y="161946"/>
                  <a:pt x="788406" y="212301"/>
                  <a:pt x="863600" y="169333"/>
                </a:cubicBezTo>
                <a:cubicBezTo>
                  <a:pt x="872435" y="164284"/>
                  <a:pt x="880165" y="157448"/>
                  <a:pt x="889000" y="152400"/>
                </a:cubicBezTo>
                <a:cubicBezTo>
                  <a:pt x="899959" y="146138"/>
                  <a:pt x="912044" y="141961"/>
                  <a:pt x="922867" y="135467"/>
                </a:cubicBezTo>
                <a:cubicBezTo>
                  <a:pt x="940318" y="124996"/>
                  <a:pt x="956734" y="112889"/>
                  <a:pt x="973667" y="101600"/>
                </a:cubicBezTo>
                <a:cubicBezTo>
                  <a:pt x="982134" y="95956"/>
                  <a:pt x="989966" y="89218"/>
                  <a:pt x="999067" y="84667"/>
                </a:cubicBezTo>
                <a:cubicBezTo>
                  <a:pt x="1034106" y="67147"/>
                  <a:pt x="1041879" y="61264"/>
                  <a:pt x="1083733" y="50800"/>
                </a:cubicBezTo>
                <a:cubicBezTo>
                  <a:pt x="1100911" y="46505"/>
                  <a:pt x="1126001" y="41152"/>
                  <a:pt x="1143000" y="33867"/>
                </a:cubicBezTo>
                <a:cubicBezTo>
                  <a:pt x="1154601" y="28895"/>
                  <a:pt x="1165148" y="21621"/>
                  <a:pt x="1176867" y="16933"/>
                </a:cubicBezTo>
                <a:cubicBezTo>
                  <a:pt x="1193440" y="10304"/>
                  <a:pt x="1227667" y="0"/>
                  <a:pt x="1227667" y="0"/>
                </a:cubicBezTo>
                <a:cubicBezTo>
                  <a:pt x="1312334" y="2822"/>
                  <a:pt x="1397108" y="3342"/>
                  <a:pt x="1481667" y="8467"/>
                </a:cubicBezTo>
                <a:cubicBezTo>
                  <a:pt x="1490575" y="9007"/>
                  <a:pt x="1498486" y="14481"/>
                  <a:pt x="1507067" y="16933"/>
                </a:cubicBezTo>
                <a:cubicBezTo>
                  <a:pt x="1518255" y="20130"/>
                  <a:pt x="1529745" y="22203"/>
                  <a:pt x="1540933" y="25400"/>
                </a:cubicBezTo>
                <a:cubicBezTo>
                  <a:pt x="1549514" y="27852"/>
                  <a:pt x="1557530" y="32400"/>
                  <a:pt x="1566333" y="33867"/>
                </a:cubicBezTo>
                <a:cubicBezTo>
                  <a:pt x="1591542" y="38068"/>
                  <a:pt x="1617152" y="39347"/>
                  <a:pt x="1642533" y="42333"/>
                </a:cubicBezTo>
                <a:lnTo>
                  <a:pt x="1710267" y="50800"/>
                </a:lnTo>
                <a:cubicBezTo>
                  <a:pt x="1761446" y="63596"/>
                  <a:pt x="1733099" y="55589"/>
                  <a:pt x="1794933" y="76200"/>
                </a:cubicBezTo>
                <a:lnTo>
                  <a:pt x="1820333" y="84667"/>
                </a:lnTo>
                <a:lnTo>
                  <a:pt x="1845733" y="93133"/>
                </a:lnTo>
                <a:cubicBezTo>
                  <a:pt x="1854200" y="98778"/>
                  <a:pt x="1861834" y="105934"/>
                  <a:pt x="1871133" y="110067"/>
                </a:cubicBezTo>
                <a:cubicBezTo>
                  <a:pt x="1887444" y="117316"/>
                  <a:pt x="1921933" y="127000"/>
                  <a:pt x="1921933" y="127000"/>
                </a:cubicBezTo>
                <a:cubicBezTo>
                  <a:pt x="1933222" y="138289"/>
                  <a:pt x="1942516" y="152011"/>
                  <a:pt x="1955800" y="160867"/>
                </a:cubicBezTo>
                <a:cubicBezTo>
                  <a:pt x="1980775" y="177517"/>
                  <a:pt x="1986228" y="178753"/>
                  <a:pt x="2006600" y="203200"/>
                </a:cubicBezTo>
                <a:cubicBezTo>
                  <a:pt x="2036928" y="239594"/>
                  <a:pt x="2012909" y="215817"/>
                  <a:pt x="2032000" y="254000"/>
                </a:cubicBezTo>
                <a:cubicBezTo>
                  <a:pt x="2036551" y="263101"/>
                  <a:pt x="2044382" y="270299"/>
                  <a:pt x="2048933" y="279400"/>
                </a:cubicBezTo>
                <a:cubicBezTo>
                  <a:pt x="2059355" y="300244"/>
                  <a:pt x="2062615" y="336086"/>
                  <a:pt x="2065867" y="355600"/>
                </a:cubicBezTo>
                <a:cubicBezTo>
                  <a:pt x="2068689" y="414867"/>
                  <a:pt x="2069782" y="474241"/>
                  <a:pt x="2074333" y="533400"/>
                </a:cubicBezTo>
                <a:cubicBezTo>
                  <a:pt x="2075437" y="547748"/>
                  <a:pt x="2080612" y="561510"/>
                  <a:pt x="2082800" y="575733"/>
                </a:cubicBezTo>
                <a:cubicBezTo>
                  <a:pt x="2086260" y="598222"/>
                  <a:pt x="2088445" y="620889"/>
                  <a:pt x="2091267" y="643467"/>
                </a:cubicBezTo>
                <a:cubicBezTo>
                  <a:pt x="2094089" y="708378"/>
                  <a:pt x="2099733" y="773228"/>
                  <a:pt x="2099733" y="838200"/>
                </a:cubicBezTo>
                <a:cubicBezTo>
                  <a:pt x="2099733" y="889269"/>
                  <a:pt x="2089517" y="962263"/>
                  <a:pt x="2082800" y="1016000"/>
                </a:cubicBezTo>
                <a:cubicBezTo>
                  <a:pt x="2079978" y="1202267"/>
                  <a:pt x="2079366" y="1388580"/>
                  <a:pt x="2074333" y="1574800"/>
                </a:cubicBezTo>
                <a:cubicBezTo>
                  <a:pt x="2073718" y="1597545"/>
                  <a:pt x="2067757" y="1619858"/>
                  <a:pt x="2065867" y="1642533"/>
                </a:cubicBezTo>
                <a:cubicBezTo>
                  <a:pt x="2062110" y="1687621"/>
                  <a:pt x="2063012" y="1733106"/>
                  <a:pt x="2057400" y="1778000"/>
                </a:cubicBezTo>
                <a:cubicBezTo>
                  <a:pt x="2054513" y="1801093"/>
                  <a:pt x="2045031" y="1822912"/>
                  <a:pt x="2040467" y="1845733"/>
                </a:cubicBezTo>
                <a:cubicBezTo>
                  <a:pt x="2037645" y="1859844"/>
                  <a:pt x="2035490" y="1874106"/>
                  <a:pt x="2032000" y="1888067"/>
                </a:cubicBezTo>
                <a:cubicBezTo>
                  <a:pt x="2029835" y="1896725"/>
                  <a:pt x="2027867" y="1905665"/>
                  <a:pt x="2023533" y="1913467"/>
                </a:cubicBezTo>
                <a:cubicBezTo>
                  <a:pt x="2013650" y="1931257"/>
                  <a:pt x="1996103" y="1944960"/>
                  <a:pt x="1989667" y="1964267"/>
                </a:cubicBezTo>
                <a:cubicBezTo>
                  <a:pt x="1986845" y="1972734"/>
                  <a:pt x="1987511" y="1983356"/>
                  <a:pt x="1981200" y="1989667"/>
                </a:cubicBezTo>
                <a:cubicBezTo>
                  <a:pt x="1972275" y="1998592"/>
                  <a:pt x="1958622" y="2000956"/>
                  <a:pt x="1947333" y="2006600"/>
                </a:cubicBezTo>
                <a:cubicBezTo>
                  <a:pt x="1866342" y="2114589"/>
                  <a:pt x="1996238" y="1949221"/>
                  <a:pt x="1871133" y="2074333"/>
                </a:cubicBezTo>
                <a:cubicBezTo>
                  <a:pt x="1865489" y="2079978"/>
                  <a:pt x="1860842" y="2086839"/>
                  <a:pt x="1854200" y="2091267"/>
                </a:cubicBezTo>
                <a:cubicBezTo>
                  <a:pt x="1801356" y="2126497"/>
                  <a:pt x="1840081" y="2094093"/>
                  <a:pt x="1794933" y="2116667"/>
                </a:cubicBezTo>
                <a:cubicBezTo>
                  <a:pt x="1785832" y="2121218"/>
                  <a:pt x="1778368" y="2128552"/>
                  <a:pt x="1769533" y="2133600"/>
                </a:cubicBezTo>
                <a:cubicBezTo>
                  <a:pt x="1758575" y="2139862"/>
                  <a:pt x="1746956" y="2144889"/>
                  <a:pt x="1735667" y="2150533"/>
                </a:cubicBezTo>
                <a:cubicBezTo>
                  <a:pt x="1704378" y="2197465"/>
                  <a:pt x="1736635" y="2160343"/>
                  <a:pt x="1693333" y="2184400"/>
                </a:cubicBezTo>
                <a:cubicBezTo>
                  <a:pt x="1594855" y="2239111"/>
                  <a:pt x="1690630" y="2202234"/>
                  <a:pt x="1591733" y="2235200"/>
                </a:cubicBezTo>
                <a:lnTo>
                  <a:pt x="1566333" y="2243667"/>
                </a:lnTo>
                <a:lnTo>
                  <a:pt x="1540933" y="2252133"/>
                </a:lnTo>
                <a:cubicBezTo>
                  <a:pt x="1496741" y="2281595"/>
                  <a:pt x="1533176" y="2262324"/>
                  <a:pt x="1464733" y="2277533"/>
                </a:cubicBezTo>
                <a:cubicBezTo>
                  <a:pt x="1456021" y="2279469"/>
                  <a:pt x="1447914" y="2283548"/>
                  <a:pt x="1439333" y="2286000"/>
                </a:cubicBezTo>
                <a:cubicBezTo>
                  <a:pt x="1428145" y="2289197"/>
                  <a:pt x="1416756" y="2291645"/>
                  <a:pt x="1405467" y="2294467"/>
                </a:cubicBezTo>
                <a:cubicBezTo>
                  <a:pt x="1399822" y="2300111"/>
                  <a:pt x="1396106" y="2308876"/>
                  <a:pt x="1388533" y="2311400"/>
                </a:cubicBezTo>
                <a:cubicBezTo>
                  <a:pt x="1350199" y="2324178"/>
                  <a:pt x="1308334" y="2324021"/>
                  <a:pt x="1270000" y="2336800"/>
                </a:cubicBezTo>
                <a:cubicBezTo>
                  <a:pt x="1264013" y="2338796"/>
                  <a:pt x="1292577" y="2349500"/>
                  <a:pt x="1286933" y="2353733"/>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486" name="Image 7" descr="liaison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52120" y="1085208"/>
            <a:ext cx="2048198" cy="2009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au 10"/>
          <p:cNvGraphicFramePr>
            <a:graphicFrameLocks noGrp="1"/>
          </p:cNvGraphicFramePr>
          <p:nvPr>
            <p:extLst>
              <p:ext uri="{D42A27DB-BD31-4B8C-83A1-F6EECF244321}">
                <p14:modId xmlns:p14="http://schemas.microsoft.com/office/powerpoint/2010/main" val="1849712288"/>
              </p:ext>
            </p:extLst>
          </p:nvPr>
        </p:nvGraphicFramePr>
        <p:xfrm>
          <a:off x="5424736" y="3717032"/>
          <a:ext cx="2275582" cy="1764197"/>
        </p:xfrm>
        <a:graphic>
          <a:graphicData uri="http://schemas.openxmlformats.org/drawingml/2006/table">
            <a:tbl>
              <a:tblPr firstRow="1" firstCol="1" lastRow="1" lastCol="1" bandRow="1" bandCol="1">
                <a:tableStyleId>{5C22544A-7EE6-4342-B048-85BDC9FD1C3A}</a:tableStyleId>
              </a:tblPr>
              <a:tblGrid>
                <a:gridCol w="1137384"/>
                <a:gridCol w="1138198"/>
              </a:tblGrid>
              <a:tr h="326888">
                <a:tc gridSpan="2">
                  <a:txBody>
                    <a:bodyPr/>
                    <a:lstStyle/>
                    <a:p>
                      <a:pPr algn="ctr">
                        <a:spcAft>
                          <a:spcPts val="0"/>
                        </a:spcAft>
                      </a:pPr>
                      <a:r>
                        <a:rPr lang="fr-FR" sz="1200" dirty="0">
                          <a:effectLst/>
                        </a:rPr>
                        <a:t>Tableau des degrés de liberté</a:t>
                      </a:r>
                      <a:endParaRPr lang="fr-FR" sz="1200" dirty="0">
                        <a:effectLst/>
                        <a:latin typeface="Calibri"/>
                        <a:ea typeface="Times New Roman"/>
                        <a:cs typeface="Times New Roman"/>
                      </a:endParaRPr>
                    </a:p>
                  </a:txBody>
                  <a:tcPr marL="68580" marR="68580" marT="0" marB="0" anchor="ctr"/>
                </a:tc>
                <a:tc hMerge="1">
                  <a:txBody>
                    <a:bodyPr/>
                    <a:lstStyle/>
                    <a:p>
                      <a:endParaRPr lang="fr-FR"/>
                    </a:p>
                  </a:txBody>
                  <a:tcPr/>
                </a:tc>
              </a:tr>
              <a:tr h="479103">
                <a:tc>
                  <a:txBody>
                    <a:bodyPr/>
                    <a:lstStyle/>
                    <a:p>
                      <a:pPr algn="l">
                        <a:spcAft>
                          <a:spcPts val="0"/>
                        </a:spcAft>
                      </a:pPr>
                      <a:r>
                        <a:rPr lang="fr-FR" sz="1200" dirty="0">
                          <a:effectLst/>
                        </a:rPr>
                        <a:t>T</a:t>
                      </a:r>
                      <a:r>
                        <a:rPr lang="fr-FR" sz="1200" baseline="-25000" dirty="0">
                          <a:effectLst/>
                        </a:rPr>
                        <a:t>X </a:t>
                      </a:r>
                      <a:r>
                        <a:rPr lang="fr-FR" sz="1200" dirty="0">
                          <a:effectLst/>
                        </a:rPr>
                        <a:t>=  0 </a:t>
                      </a:r>
                      <a:endParaRPr lang="fr-FR" sz="1200" dirty="0">
                        <a:effectLst/>
                        <a:latin typeface="Calibri"/>
                        <a:ea typeface="Times New Roman"/>
                        <a:cs typeface="Times New Roman"/>
                      </a:endParaRPr>
                    </a:p>
                  </a:txBody>
                  <a:tcPr marL="68580" marR="68580" marT="0" marB="0" anchor="ctr"/>
                </a:tc>
                <a:tc>
                  <a:txBody>
                    <a:bodyPr/>
                    <a:lstStyle/>
                    <a:p>
                      <a:pPr algn="l">
                        <a:spcAft>
                          <a:spcPts val="0"/>
                        </a:spcAft>
                      </a:pPr>
                      <a:r>
                        <a:rPr lang="fr-FR" sz="1200">
                          <a:effectLst/>
                        </a:rPr>
                        <a:t>R</a:t>
                      </a:r>
                      <a:r>
                        <a:rPr lang="fr-FR" sz="1200" baseline="-25000">
                          <a:effectLst/>
                        </a:rPr>
                        <a:t>X </a:t>
                      </a:r>
                      <a:r>
                        <a:rPr lang="fr-FR" sz="1200">
                          <a:effectLst/>
                        </a:rPr>
                        <a:t>=   0</a:t>
                      </a:r>
                      <a:endParaRPr lang="fr-FR" sz="1200">
                        <a:effectLst/>
                        <a:latin typeface="Calibri"/>
                        <a:ea typeface="Times New Roman"/>
                        <a:cs typeface="Times New Roman"/>
                      </a:endParaRPr>
                    </a:p>
                  </a:txBody>
                  <a:tcPr marL="68580" marR="68580" marT="0" marB="0" anchor="ctr"/>
                </a:tc>
              </a:tr>
              <a:tr h="47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T</a:t>
                      </a:r>
                      <a:r>
                        <a:rPr lang="fr-FR" sz="1200" baseline="-25000" dirty="0" smtClean="0">
                          <a:effectLst/>
                        </a:rPr>
                        <a:t>Y </a:t>
                      </a:r>
                      <a:r>
                        <a:rPr lang="fr-FR" sz="1200" dirty="0" smtClean="0">
                          <a:effectLst/>
                        </a:rPr>
                        <a:t>=   0</a:t>
                      </a:r>
                      <a:endParaRPr lang="fr-FR" sz="1200" dirty="0" smtClean="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R</a:t>
                      </a:r>
                      <a:r>
                        <a:rPr lang="fr-FR" sz="1200" baseline="-25000" dirty="0" smtClean="0">
                          <a:effectLst/>
                        </a:rPr>
                        <a:t>Y </a:t>
                      </a:r>
                      <a:r>
                        <a:rPr lang="fr-FR" sz="1200" dirty="0" smtClean="0">
                          <a:effectLst/>
                        </a:rPr>
                        <a:t>=    0</a:t>
                      </a:r>
                      <a:endParaRPr lang="fr-FR" sz="1200" dirty="0" smtClean="0">
                        <a:effectLst/>
                        <a:latin typeface="+mn-lt"/>
                        <a:ea typeface="Times New Roman"/>
                        <a:cs typeface="Times New Roman"/>
                      </a:endParaRPr>
                    </a:p>
                  </a:txBody>
                  <a:tcPr marL="68580" marR="68580" marT="0" marB="0" anchor="ctr"/>
                </a:tc>
              </a:tr>
              <a:tr h="47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T</a:t>
                      </a:r>
                      <a:r>
                        <a:rPr lang="fr-FR" sz="1200" baseline="-25000" dirty="0" smtClean="0">
                          <a:effectLst/>
                        </a:rPr>
                        <a:t>Z</a:t>
                      </a:r>
                      <a:r>
                        <a:rPr lang="fr-FR" sz="1200" dirty="0" smtClean="0">
                          <a:effectLst/>
                        </a:rPr>
                        <a:t>=    1</a:t>
                      </a:r>
                      <a:endParaRPr lang="fr-FR" sz="1200" dirty="0" smtClean="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R</a:t>
                      </a:r>
                      <a:r>
                        <a:rPr lang="fr-FR" sz="1200" baseline="-25000" dirty="0" smtClean="0">
                          <a:effectLst/>
                        </a:rPr>
                        <a:t>Z</a:t>
                      </a:r>
                      <a:r>
                        <a:rPr lang="fr-FR" sz="1200" dirty="0" smtClean="0">
                          <a:effectLst/>
                        </a:rPr>
                        <a:t>=     0</a:t>
                      </a:r>
                      <a:endParaRPr lang="fr-FR" sz="1200" dirty="0" smtClean="0">
                        <a:effectLst/>
                        <a:latin typeface="+mn-lt"/>
                        <a:ea typeface="Times New Roman"/>
                        <a:cs typeface="Times New Roman"/>
                      </a:endParaRPr>
                    </a:p>
                  </a:txBody>
                  <a:tcPr marL="68580" marR="68580" marT="0" marB="0" anchor="ctr"/>
                </a:tc>
              </a:tr>
            </a:tbl>
          </a:graphicData>
        </a:graphic>
      </p:graphicFrame>
      <p:sp>
        <p:nvSpPr>
          <p:cNvPr id="18" name="ZoneTexte 17"/>
          <p:cNvSpPr txBox="1"/>
          <p:nvPr/>
        </p:nvSpPr>
        <p:spPr>
          <a:xfrm>
            <a:off x="5328084" y="5553236"/>
            <a:ext cx="2574286" cy="261610"/>
          </a:xfrm>
          <a:prstGeom prst="rect">
            <a:avLst/>
          </a:prstGeom>
          <a:noFill/>
        </p:spPr>
        <p:txBody>
          <a:bodyPr wrap="square" rtlCol="0">
            <a:spAutoFit/>
          </a:bodyPr>
          <a:lstStyle/>
          <a:p>
            <a:pPr algn="ctr"/>
            <a:r>
              <a:rPr lang="fr-FR" sz="1100" dirty="0" smtClean="0"/>
              <a:t>Degré de liberté</a:t>
            </a:r>
            <a:endParaRPr lang="fr-FR" sz="1100" dirty="0"/>
          </a:p>
        </p:txBody>
      </p:sp>
      <p:sp>
        <p:nvSpPr>
          <p:cNvPr id="19" name="ZoneTexte 18"/>
          <p:cNvSpPr txBox="1"/>
          <p:nvPr/>
        </p:nvSpPr>
        <p:spPr>
          <a:xfrm>
            <a:off x="5389076" y="3109430"/>
            <a:ext cx="2574286" cy="261610"/>
          </a:xfrm>
          <a:prstGeom prst="rect">
            <a:avLst/>
          </a:prstGeom>
          <a:noFill/>
        </p:spPr>
        <p:txBody>
          <a:bodyPr wrap="square" rtlCol="0">
            <a:spAutoFit/>
          </a:bodyPr>
          <a:lstStyle/>
          <a:p>
            <a:pPr algn="ctr"/>
            <a:r>
              <a:rPr lang="fr-FR" sz="1100" dirty="0" smtClean="0"/>
              <a:t>Modélisation d’une liaison</a:t>
            </a:r>
            <a:endParaRPr lang="fr-FR" sz="1100" dirty="0"/>
          </a:p>
        </p:txBody>
      </p:sp>
    </p:spTree>
    <p:extLst>
      <p:ext uri="{BB962C8B-B14F-4D97-AF65-F5344CB8AC3E}">
        <p14:creationId xmlns:p14="http://schemas.microsoft.com/office/powerpoint/2010/main" val="299101930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M3a-2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3600986"/>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M3a-2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Numériser l’araignée en respectant les règles de constructions pour pouvoir faire des simulations mécaniques </a:t>
            </a:r>
            <a:r>
              <a:rPr lang="fr-FR" sz="1100" dirty="0" smtClean="0">
                <a:cs typeface="Arial" pitchFamily="34" charset="0"/>
              </a:rPr>
              <a:t>chiffrées.</a:t>
            </a: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de l’araignée, d’une patte et des ressources </a:t>
            </a:r>
            <a:r>
              <a:rPr lang="fr-FR" sz="1100" dirty="0" smtClean="0"/>
              <a:t>numériques :</a:t>
            </a:r>
            <a:endParaRPr lang="fr-FR" sz="1100" dirty="0"/>
          </a:p>
          <a:p>
            <a:r>
              <a:rPr lang="fr-FR" sz="1100" dirty="0"/>
              <a:t>En </a:t>
            </a:r>
            <a:r>
              <a:rPr lang="fr-FR" sz="1100" dirty="0" smtClean="0"/>
              <a:t>équipe</a:t>
            </a:r>
            <a:r>
              <a:rPr lang="fr-FR" sz="1100" dirty="0"/>
              <a:t> :</a:t>
            </a:r>
          </a:p>
          <a:p>
            <a:pPr lvl="0"/>
            <a:r>
              <a:rPr lang="fr-FR" sz="1100" dirty="0" smtClean="0"/>
              <a:t>- Identifier </a:t>
            </a:r>
            <a:r>
              <a:rPr lang="fr-FR" sz="1100" dirty="0"/>
              <a:t>les éléments constituants l’araignée</a:t>
            </a:r>
          </a:p>
          <a:p>
            <a:pPr lvl="0"/>
            <a:r>
              <a:rPr lang="fr-FR" sz="1100" dirty="0" smtClean="0"/>
              <a:t>- Réaliser </a:t>
            </a:r>
            <a:r>
              <a:rPr lang="fr-FR" sz="1100" dirty="0"/>
              <a:t>l’assemblage numérique de l’araignée en respectant les règles de </a:t>
            </a:r>
            <a:r>
              <a:rPr lang="fr-FR" sz="1100" dirty="0" smtClean="0"/>
              <a:t>constructions.</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L’assemblage du robot MIMI est réalisé en respectant les règles de constructions mécaniques permettant de faire des simulations mécaniques chiffrées.</a:t>
            </a:r>
          </a:p>
          <a:p>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604" y="1125319"/>
            <a:ext cx="3407687"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33456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M3b-2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3770263"/>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M3b-2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Déterminer les mouvements possibles dans une patte et identifier leur origine.</a:t>
            </a:r>
            <a:endParaRPr lang="fr-FR" sz="1100" dirty="0" smtClean="0">
              <a:cs typeface="Arial" pitchFamily="34" charset="0"/>
            </a:endParaRP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de l’araignée en état de fonctionnement, d’une patte et des ressources numériques:</a:t>
            </a:r>
          </a:p>
          <a:p>
            <a:r>
              <a:rPr lang="fr-FR" sz="1100" dirty="0"/>
              <a:t>En équipe :</a:t>
            </a:r>
          </a:p>
          <a:p>
            <a:r>
              <a:rPr lang="fr-FR" sz="1100" dirty="0"/>
              <a:t>- Mettre en œuvre le système selon la procédure imposée</a:t>
            </a:r>
          </a:p>
          <a:p>
            <a:r>
              <a:rPr lang="fr-FR" sz="1100" dirty="0"/>
              <a:t>- Analyser les mouvements d’une patte</a:t>
            </a:r>
          </a:p>
          <a:p>
            <a:r>
              <a:rPr lang="fr-FR" sz="1100" dirty="0"/>
              <a:t>- Identifier les éléments constituants une patte</a:t>
            </a:r>
          </a:p>
          <a:p>
            <a:r>
              <a:rPr lang="fr-FR" sz="1100" dirty="0"/>
              <a:t>- Identifier l’élément qui permet le mouvement</a:t>
            </a:r>
          </a:p>
          <a:p>
            <a:r>
              <a:rPr lang="fr-FR" sz="1100" dirty="0"/>
              <a:t>- Analyser le type de liaison</a:t>
            </a:r>
          </a:p>
          <a:p>
            <a:r>
              <a:rPr lang="fr-FR" sz="1100" dirty="0"/>
              <a:t>-Numériser la liaison</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L’origine des mouvement est identifié et les mouvements d’une patte sont décrits avec exactitude.</a:t>
            </a:r>
          </a:p>
          <a:p>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604" y="1161284"/>
            <a:ext cx="340278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40472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M3c-1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3524042"/>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M3c-1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Numériser l’embase de l’araignée en respectant les règles de constructions pour pouvoir faire des études de différents moyens de fabrications.</a:t>
            </a:r>
            <a:endParaRPr lang="fr-FR" sz="1100" dirty="0" smtClean="0">
              <a:cs typeface="Arial" pitchFamily="34" charset="0"/>
            </a:endParaRP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de l’araignée en état de fonctionnement, d’une patte et des ressources numériques:</a:t>
            </a:r>
          </a:p>
          <a:p>
            <a:r>
              <a:rPr lang="fr-FR" sz="1100" dirty="0"/>
              <a:t>En équipe :</a:t>
            </a:r>
          </a:p>
          <a:p>
            <a:r>
              <a:rPr lang="fr-FR" sz="1100" dirty="0"/>
              <a:t>- Faire un croquis de l’embase</a:t>
            </a:r>
          </a:p>
          <a:p>
            <a:r>
              <a:rPr lang="fr-FR" sz="1100" dirty="0"/>
              <a:t>- </a:t>
            </a:r>
            <a:r>
              <a:rPr lang="fr-FR" sz="1100" dirty="0" smtClean="0"/>
              <a:t>Relever </a:t>
            </a:r>
            <a:r>
              <a:rPr lang="fr-FR" sz="1100" dirty="0"/>
              <a:t>les cotes utiles</a:t>
            </a:r>
          </a:p>
          <a:p>
            <a:r>
              <a:rPr lang="fr-FR" sz="1100" dirty="0"/>
              <a:t>- </a:t>
            </a:r>
            <a:r>
              <a:rPr lang="fr-FR" sz="1100" dirty="0" smtClean="0"/>
              <a:t>Faire </a:t>
            </a:r>
            <a:r>
              <a:rPr lang="fr-FR" sz="1100" dirty="0"/>
              <a:t>la construction numérique de l’embase en respectant les règles de constructions</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La modélisation de l’embase est réalisée avec exactitude en respectant les règles de construction.</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196" y="1161284"/>
            <a:ext cx="340278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24493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M3c-1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6052840" y="2513600"/>
            <a:ext cx="2448272" cy="261610"/>
          </a:xfrm>
          <a:prstGeom prst="rect">
            <a:avLst/>
          </a:prstGeom>
          <a:noFill/>
        </p:spPr>
        <p:txBody>
          <a:bodyPr wrap="square" rtlCol="0">
            <a:spAutoFit/>
          </a:bodyPr>
          <a:lstStyle/>
          <a:p>
            <a:pPr algn="ctr"/>
            <a:r>
              <a:rPr lang="fr-FR" sz="1100" dirty="0" smtClean="0"/>
              <a:t>Chanfrein sous </a:t>
            </a:r>
            <a:r>
              <a:rPr lang="fr-FR" sz="1100" dirty="0" err="1" smtClean="0"/>
              <a:t>Solidworks</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34817" name="Imag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48034" y="3176963"/>
            <a:ext cx="3022124" cy="2268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Image 2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7604" y="1002637"/>
            <a:ext cx="2188096" cy="1647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Image 2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5512" y="1198062"/>
            <a:ext cx="2087465" cy="1332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age 2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8184" y="1232756"/>
            <a:ext cx="1936281" cy="1262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877516" y="2661015"/>
            <a:ext cx="2448272" cy="261610"/>
          </a:xfrm>
          <a:prstGeom prst="rect">
            <a:avLst/>
          </a:prstGeom>
          <a:noFill/>
        </p:spPr>
        <p:txBody>
          <a:bodyPr wrap="square" rtlCol="0">
            <a:spAutoFit/>
          </a:bodyPr>
          <a:lstStyle/>
          <a:p>
            <a:pPr algn="ctr"/>
            <a:r>
              <a:rPr lang="fr-FR" sz="1100" dirty="0" smtClean="0"/>
              <a:t>Esquisse sous </a:t>
            </a:r>
            <a:r>
              <a:rPr lang="fr-FR" sz="1100" dirty="0" err="1" smtClean="0"/>
              <a:t>Solidworks</a:t>
            </a:r>
            <a:endParaRPr lang="fr-FR" sz="1100" dirty="0"/>
          </a:p>
        </p:txBody>
      </p:sp>
      <p:sp>
        <p:nvSpPr>
          <p:cNvPr id="18" name="ZoneTexte 17"/>
          <p:cNvSpPr txBox="1"/>
          <p:nvPr/>
        </p:nvSpPr>
        <p:spPr>
          <a:xfrm>
            <a:off x="3460806" y="2530210"/>
            <a:ext cx="2448272" cy="261610"/>
          </a:xfrm>
          <a:prstGeom prst="rect">
            <a:avLst/>
          </a:prstGeom>
          <a:noFill/>
        </p:spPr>
        <p:txBody>
          <a:bodyPr wrap="square" rtlCol="0">
            <a:spAutoFit/>
          </a:bodyPr>
          <a:lstStyle/>
          <a:p>
            <a:pPr algn="ctr"/>
            <a:r>
              <a:rPr lang="fr-FR" sz="1100" dirty="0" smtClean="0"/>
              <a:t>Bossage extrudé sous </a:t>
            </a:r>
            <a:r>
              <a:rPr lang="fr-FR" sz="1100" dirty="0" err="1" smtClean="0"/>
              <a:t>Solidworks</a:t>
            </a:r>
            <a:endParaRPr lang="fr-FR" sz="1100" dirty="0"/>
          </a:p>
        </p:txBody>
      </p:sp>
      <p:pic>
        <p:nvPicPr>
          <p:cNvPr id="34821" name="Image 2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5846" y="3140968"/>
            <a:ext cx="3096344" cy="2270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1511660" y="5460301"/>
            <a:ext cx="2448272" cy="261610"/>
          </a:xfrm>
          <a:prstGeom prst="rect">
            <a:avLst/>
          </a:prstGeom>
          <a:noFill/>
        </p:spPr>
        <p:txBody>
          <a:bodyPr wrap="square" rtlCol="0">
            <a:spAutoFit/>
          </a:bodyPr>
          <a:lstStyle/>
          <a:p>
            <a:pPr algn="ctr"/>
            <a:r>
              <a:rPr lang="fr-FR" sz="1100" dirty="0" smtClean="0"/>
              <a:t>Coque sous </a:t>
            </a:r>
            <a:r>
              <a:rPr lang="fr-FR" sz="1100" dirty="0" err="1" smtClean="0"/>
              <a:t>Solidworks</a:t>
            </a:r>
            <a:endParaRPr lang="fr-FR" sz="1100" dirty="0"/>
          </a:p>
        </p:txBody>
      </p:sp>
      <p:sp>
        <p:nvSpPr>
          <p:cNvPr id="20" name="ZoneTexte 19"/>
          <p:cNvSpPr txBox="1"/>
          <p:nvPr/>
        </p:nvSpPr>
        <p:spPr>
          <a:xfrm>
            <a:off x="5004048" y="5481228"/>
            <a:ext cx="2448272" cy="261610"/>
          </a:xfrm>
          <a:prstGeom prst="rect">
            <a:avLst/>
          </a:prstGeom>
          <a:noFill/>
        </p:spPr>
        <p:txBody>
          <a:bodyPr wrap="square" rtlCol="0">
            <a:spAutoFit/>
          </a:bodyPr>
          <a:lstStyle/>
          <a:p>
            <a:pPr algn="ctr"/>
            <a:r>
              <a:rPr lang="fr-FR" sz="1100" dirty="0" smtClean="0"/>
              <a:t>Embase sous </a:t>
            </a:r>
            <a:r>
              <a:rPr lang="fr-FR" sz="1100" dirty="0" err="1" smtClean="0"/>
              <a:t>Solidworks</a:t>
            </a:r>
            <a:endParaRPr lang="fr-FR" sz="1100" dirty="0"/>
          </a:p>
        </p:txBody>
      </p:sp>
    </p:spTree>
    <p:extLst>
      <p:ext uri="{BB962C8B-B14F-4D97-AF65-F5344CB8AC3E}">
        <p14:creationId xmlns:p14="http://schemas.microsoft.com/office/powerpoint/2010/main" val="350832250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M3c-1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4708981"/>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M3b-2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Valiser le formatage des trames numériques échangées sur les différents réseaux de terrain interne au robot afin de vérifier les contraintes du cahier des charges liées aux communications ( tests de recette</a:t>
            </a:r>
            <a:r>
              <a:rPr lang="fr-FR" sz="1100" dirty="0" smtClean="0">
                <a:cs typeface="Arial" pitchFamily="34" charset="0"/>
              </a:rPr>
              <a:t>).</a:t>
            </a:r>
          </a:p>
          <a:p>
            <a:endParaRPr lang="fr-FR" sz="500"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Identifier dans la cahier des charges les contraintes liées aux communications numériques (diagramme des exigences).</a:t>
            </a:r>
          </a:p>
          <a:p>
            <a:r>
              <a:rPr lang="fr-FR" sz="1100" dirty="0"/>
              <a:t>- </a:t>
            </a:r>
            <a:r>
              <a:rPr lang="fr-FR" sz="1100" dirty="0" smtClean="0"/>
              <a:t>Identifiez </a:t>
            </a:r>
            <a:r>
              <a:rPr lang="fr-FR" sz="1100" dirty="0"/>
              <a:t>dans l’analyse fonctionnelle les différents réseaux de terrain implémentés (diagramme de blocks internes)</a:t>
            </a:r>
          </a:p>
          <a:p>
            <a:r>
              <a:rPr lang="fr-FR" sz="1100" dirty="0"/>
              <a:t>- Construire les trames demandées à partir du dossier techniques (réseau I2C, CAN et </a:t>
            </a:r>
            <a:r>
              <a:rPr lang="fr-FR" sz="1100" dirty="0" err="1"/>
              <a:t>Servo</a:t>
            </a:r>
            <a:r>
              <a:rPr lang="fr-FR" sz="1100" dirty="0"/>
              <a:t>).</a:t>
            </a:r>
          </a:p>
          <a:p>
            <a:r>
              <a:rPr lang="fr-FR" sz="1100" dirty="0"/>
              <a:t>- Justifiez la constitution des trames (encapsulation, type et format des données échangées …).</a:t>
            </a:r>
          </a:p>
          <a:p>
            <a:r>
              <a:rPr lang="fr-FR" sz="1100" dirty="0"/>
              <a:t>- Effectuez différents essais afin de valider les trames déterminées précédemment.</a:t>
            </a:r>
          </a:p>
          <a:p>
            <a:r>
              <a:rPr lang="fr-FR" sz="1100" dirty="0"/>
              <a:t>- Rédiger le document de validation du produit destiné au client (cahier de recette).</a:t>
            </a:r>
            <a:r>
              <a:rPr lang="fr-FR" sz="1100" b="1" dirty="0"/>
              <a:t> </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 document recette est réalisé permettant de valider l’ensemble de la communication du robot.</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569" y="1161284"/>
            <a:ext cx="3405415"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48555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M4-a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3354765"/>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M4-a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smtClean="0">
                <a:cs typeface="Arial" pitchFamily="34" charset="0"/>
              </a:rPr>
              <a:t>Rechercher </a:t>
            </a:r>
            <a:r>
              <a:rPr lang="fr-FR" sz="1100" dirty="0">
                <a:cs typeface="Arial" pitchFamily="34" charset="0"/>
              </a:rPr>
              <a:t>de la charge </a:t>
            </a:r>
            <a:r>
              <a:rPr lang="fr-FR" sz="1100" dirty="0" smtClean="0">
                <a:cs typeface="Arial" pitchFamily="34" charset="0"/>
              </a:rPr>
              <a:t>maximale </a:t>
            </a:r>
            <a:r>
              <a:rPr lang="fr-FR" sz="1100" dirty="0">
                <a:cs typeface="Arial" pitchFamily="34" charset="0"/>
              </a:rPr>
              <a:t>pouvant être transporté par l’araignée d’un point de </a:t>
            </a:r>
            <a:r>
              <a:rPr lang="fr-FR" sz="1100" dirty="0" smtClean="0">
                <a:cs typeface="Arial" pitchFamily="34" charset="0"/>
              </a:rPr>
              <a:t>vue </a:t>
            </a:r>
            <a:r>
              <a:rPr lang="fr-FR" sz="1100" dirty="0">
                <a:cs typeface="Arial" pitchFamily="34" charset="0"/>
              </a:rPr>
              <a:t>mécanique et </a:t>
            </a:r>
            <a:r>
              <a:rPr lang="fr-FR" sz="1100" dirty="0" smtClean="0">
                <a:cs typeface="Arial" pitchFamily="34" charset="0"/>
              </a:rPr>
              <a:t>électrique</a:t>
            </a:r>
          </a:p>
          <a:p>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Mettre en œuvre le système selon la procédure imposée,,</a:t>
            </a:r>
          </a:p>
          <a:p>
            <a:r>
              <a:rPr lang="fr-FR" sz="1100" dirty="0"/>
              <a:t>en augmentant la charge à chaque trajet, pour un temps donné :</a:t>
            </a:r>
          </a:p>
          <a:p>
            <a:r>
              <a:rPr lang="fr-FR" sz="1100" dirty="0"/>
              <a:t>- </a:t>
            </a:r>
            <a:r>
              <a:rPr lang="fr-FR" sz="1100" dirty="0" smtClean="0"/>
              <a:t>Mesurer </a:t>
            </a:r>
            <a:r>
              <a:rPr lang="fr-FR" sz="1100" dirty="0"/>
              <a:t>la distance parcourue</a:t>
            </a:r>
          </a:p>
          <a:p>
            <a:r>
              <a:rPr lang="fr-FR" sz="1100" dirty="0" smtClean="0"/>
              <a:t>- Relever l’intensité </a:t>
            </a:r>
            <a:r>
              <a:rPr lang="fr-FR" sz="1100" dirty="0"/>
              <a:t>de la batterie</a:t>
            </a:r>
          </a:p>
          <a:p>
            <a:r>
              <a:rPr lang="fr-FR" sz="1100" dirty="0"/>
              <a:t>- </a:t>
            </a:r>
            <a:r>
              <a:rPr lang="fr-FR" sz="1100" dirty="0" smtClean="0"/>
              <a:t>Analyser </a:t>
            </a:r>
            <a:r>
              <a:rPr lang="fr-FR" sz="1100" dirty="0"/>
              <a:t>les résultats</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Un document permettant d’obtenir la charge maximale d’un point de vue mécanique et électrique.</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1124744"/>
            <a:ext cx="3403983"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28903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M4-d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3862596"/>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M4-d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Valider </a:t>
            </a:r>
            <a:r>
              <a:rPr lang="fr-FR" sz="1100" dirty="0" smtClean="0">
                <a:cs typeface="Arial" pitchFamily="34" charset="0"/>
              </a:rPr>
              <a:t>conformément </a:t>
            </a:r>
            <a:r>
              <a:rPr lang="fr-FR" sz="1100" dirty="0">
                <a:cs typeface="Arial" pitchFamily="34" charset="0"/>
              </a:rPr>
              <a:t>au cahier des charges différentes fonctionnalités spécifiées dans le but d’assurer au client un fonctionnement nominal du </a:t>
            </a:r>
            <a:r>
              <a:rPr lang="fr-FR" sz="1100" dirty="0" smtClean="0">
                <a:cs typeface="Arial" pitchFamily="34" charset="0"/>
              </a:rPr>
              <a:t>produit.</a:t>
            </a:r>
          </a:p>
          <a:p>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Mettre en œuvre le système selon la procédure imposée,</a:t>
            </a:r>
          </a:p>
          <a:p>
            <a:r>
              <a:rPr lang="fr-FR" sz="1100" dirty="0"/>
              <a:t>- Vérifier les fonctionnalités </a:t>
            </a:r>
            <a:r>
              <a:rPr lang="fr-FR" sz="1100" dirty="0" smtClean="0"/>
              <a:t>offertes,</a:t>
            </a:r>
            <a:endParaRPr lang="fr-FR" sz="1100" dirty="0"/>
          </a:p>
          <a:p>
            <a:r>
              <a:rPr lang="fr-FR" sz="1100" dirty="0"/>
              <a:t>- Identifier les constituants matériels du </a:t>
            </a:r>
            <a:r>
              <a:rPr lang="fr-FR" sz="1100" dirty="0" smtClean="0"/>
              <a:t>système,</a:t>
            </a:r>
            <a:endParaRPr lang="fr-FR" sz="1100" dirty="0"/>
          </a:p>
          <a:p>
            <a:r>
              <a:rPr lang="fr-FR" sz="1100" dirty="0"/>
              <a:t>- Caractériser les différentes liaisons numériques présentes en traçant le cheminement de l’information pour une commande </a:t>
            </a:r>
            <a:r>
              <a:rPr lang="fr-FR" sz="1100" dirty="0" smtClean="0"/>
              <a:t>donnée,</a:t>
            </a:r>
            <a:endParaRPr lang="fr-FR" sz="1100" dirty="0"/>
          </a:p>
          <a:p>
            <a:r>
              <a:rPr lang="fr-FR" sz="1100" dirty="0"/>
              <a:t>- Rédiger le document de validation du produit destiné au client.</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 document permettant de valider le produit pour le client, est exacte, clair. Il décrit correctement le fonctionnement.</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795" y="1161284"/>
            <a:ext cx="3402189"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20812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M4-d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160240" y="3101864"/>
            <a:ext cx="3146520" cy="430887"/>
          </a:xfrm>
          <a:prstGeom prst="rect">
            <a:avLst/>
          </a:prstGeom>
          <a:noFill/>
        </p:spPr>
        <p:txBody>
          <a:bodyPr wrap="square" rtlCol="0">
            <a:spAutoFit/>
          </a:bodyPr>
          <a:lstStyle/>
          <a:p>
            <a:pPr algn="ctr"/>
            <a:r>
              <a:rPr lang="fr-FR" sz="1100" dirty="0" smtClean="0"/>
              <a:t>Liaison numérique « bus servomoteurs »</a:t>
            </a:r>
          </a:p>
          <a:p>
            <a:pPr algn="ctr"/>
            <a:r>
              <a:rPr lang="fr-FR" sz="1100" dirty="0" smtClean="0"/>
              <a:t>sur schéma fonctionnel</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1026" name="Image 66" descr="ges_p3.bm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670" y="861047"/>
            <a:ext cx="3190090" cy="2240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Image 10" descr="ax-12a.pn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8197" r="8197"/>
          <a:stretch>
            <a:fillRect/>
          </a:stretch>
        </p:blipFill>
        <p:spPr bwMode="auto">
          <a:xfrm>
            <a:off x="4096405" y="1099033"/>
            <a:ext cx="438537" cy="5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AutoShape 4"/>
          <p:cNvCxnSpPr>
            <a:cxnSpLocks noChangeShapeType="1"/>
          </p:cNvCxnSpPr>
          <p:nvPr/>
        </p:nvCxnSpPr>
        <p:spPr bwMode="auto">
          <a:xfrm>
            <a:off x="3764828" y="1389609"/>
            <a:ext cx="331577" cy="0"/>
          </a:xfrm>
          <a:prstGeom prst="straightConnector1">
            <a:avLst/>
          </a:prstGeom>
          <a:noFill/>
          <a:ln w="25400">
            <a:solidFill>
              <a:srgbClr val="FFFF00"/>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9" name="AutoShape 5"/>
          <p:cNvCxnSpPr>
            <a:cxnSpLocks noChangeShapeType="1"/>
          </p:cNvCxnSpPr>
          <p:nvPr/>
        </p:nvCxnSpPr>
        <p:spPr bwMode="auto">
          <a:xfrm>
            <a:off x="3764828" y="1371782"/>
            <a:ext cx="331577" cy="0"/>
          </a:xfrm>
          <a:prstGeom prst="straightConnector1">
            <a:avLst/>
          </a:prstGeom>
          <a:noFill/>
          <a:ln w="9525">
            <a:solidFill>
              <a:srgbClr val="00B050"/>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0" name="AutoShape 6"/>
          <p:cNvCxnSpPr>
            <a:cxnSpLocks noChangeShapeType="1"/>
          </p:cNvCxnSpPr>
          <p:nvPr/>
        </p:nvCxnSpPr>
        <p:spPr bwMode="auto">
          <a:xfrm flipV="1">
            <a:off x="1967004" y="1314736"/>
            <a:ext cx="470625" cy="3565"/>
          </a:xfrm>
          <a:prstGeom prst="straightConnector1">
            <a:avLst/>
          </a:prstGeom>
          <a:noFill/>
          <a:ln w="9525">
            <a:solidFill>
              <a:srgbClr val="FFFF00"/>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1" name="AutoShape 7"/>
          <p:cNvCxnSpPr>
            <a:cxnSpLocks noChangeShapeType="1"/>
          </p:cNvCxnSpPr>
          <p:nvPr/>
        </p:nvCxnSpPr>
        <p:spPr bwMode="auto">
          <a:xfrm>
            <a:off x="2617679" y="1287105"/>
            <a:ext cx="319098" cy="0"/>
          </a:xfrm>
          <a:prstGeom prst="straightConnector1">
            <a:avLst/>
          </a:prstGeom>
          <a:noFill/>
          <a:ln w="9525">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2" name="AutoShape 8"/>
          <p:cNvCxnSpPr>
            <a:cxnSpLocks noChangeShapeType="1"/>
          </p:cNvCxnSpPr>
          <p:nvPr/>
        </p:nvCxnSpPr>
        <p:spPr bwMode="auto">
          <a:xfrm>
            <a:off x="2936777" y="1287105"/>
            <a:ext cx="0" cy="102503"/>
          </a:xfrm>
          <a:prstGeom prst="straightConnector1">
            <a:avLst/>
          </a:prstGeom>
          <a:noFill/>
          <a:ln w="9525">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3" name="AutoShape 9"/>
          <p:cNvCxnSpPr>
            <a:cxnSpLocks noChangeShapeType="1"/>
          </p:cNvCxnSpPr>
          <p:nvPr/>
        </p:nvCxnSpPr>
        <p:spPr bwMode="auto">
          <a:xfrm>
            <a:off x="2936777" y="1389609"/>
            <a:ext cx="828051" cy="0"/>
          </a:xfrm>
          <a:prstGeom prst="straightConnector1">
            <a:avLst/>
          </a:prstGeom>
          <a:noFill/>
          <a:ln w="12700">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4" name="AutoShape 10"/>
          <p:cNvCxnSpPr>
            <a:cxnSpLocks noChangeShapeType="1"/>
          </p:cNvCxnSpPr>
          <p:nvPr/>
        </p:nvCxnSpPr>
        <p:spPr bwMode="auto">
          <a:xfrm>
            <a:off x="1967004" y="1339694"/>
            <a:ext cx="470625" cy="0"/>
          </a:xfrm>
          <a:prstGeom prst="straightConnector1">
            <a:avLst/>
          </a:prstGeom>
          <a:noFill/>
          <a:ln w="9525">
            <a:solidFill>
              <a:srgbClr val="00B050"/>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5" name="AutoShape 11"/>
          <p:cNvCxnSpPr>
            <a:cxnSpLocks noChangeShapeType="1"/>
          </p:cNvCxnSpPr>
          <p:nvPr/>
        </p:nvCxnSpPr>
        <p:spPr bwMode="auto">
          <a:xfrm>
            <a:off x="2617679" y="1314736"/>
            <a:ext cx="297706" cy="0"/>
          </a:xfrm>
          <a:prstGeom prst="straightConnector1">
            <a:avLst/>
          </a:prstGeom>
          <a:noFill/>
          <a:ln w="9525">
            <a:solidFill>
              <a:srgbClr val="00B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6" name="AutoShape 12"/>
          <p:cNvCxnSpPr>
            <a:cxnSpLocks noChangeShapeType="1"/>
          </p:cNvCxnSpPr>
          <p:nvPr/>
        </p:nvCxnSpPr>
        <p:spPr bwMode="auto">
          <a:xfrm>
            <a:off x="2915385" y="1318302"/>
            <a:ext cx="0" cy="53480"/>
          </a:xfrm>
          <a:prstGeom prst="straightConnector1">
            <a:avLst/>
          </a:prstGeom>
          <a:noFill/>
          <a:ln w="9525">
            <a:solidFill>
              <a:srgbClr val="00B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7" name="AutoShape 13"/>
          <p:cNvCxnSpPr>
            <a:cxnSpLocks noChangeShapeType="1"/>
          </p:cNvCxnSpPr>
          <p:nvPr/>
        </p:nvCxnSpPr>
        <p:spPr bwMode="auto">
          <a:xfrm flipH="1">
            <a:off x="2915385" y="1371782"/>
            <a:ext cx="870835" cy="0"/>
          </a:xfrm>
          <a:prstGeom prst="straightConnector1">
            <a:avLst/>
          </a:prstGeom>
          <a:noFill/>
          <a:ln w="9525">
            <a:solidFill>
              <a:srgbClr val="00B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8" name="AutoShape 14"/>
          <p:cNvCxnSpPr>
            <a:cxnSpLocks noChangeShapeType="1"/>
          </p:cNvCxnSpPr>
          <p:nvPr/>
        </p:nvCxnSpPr>
        <p:spPr bwMode="auto">
          <a:xfrm flipH="1">
            <a:off x="1967004" y="1571441"/>
            <a:ext cx="470625" cy="0"/>
          </a:xfrm>
          <a:prstGeom prst="straightConnector1">
            <a:avLst/>
          </a:prstGeom>
          <a:noFill/>
          <a:ln w="9525">
            <a:solidFill>
              <a:srgbClr val="00B0F0"/>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9" name="AutoShape 15"/>
          <p:cNvCxnSpPr>
            <a:cxnSpLocks noChangeShapeType="1"/>
          </p:cNvCxnSpPr>
          <p:nvPr/>
        </p:nvCxnSpPr>
        <p:spPr bwMode="auto">
          <a:xfrm flipH="1">
            <a:off x="2936777" y="1422588"/>
            <a:ext cx="1159628" cy="0"/>
          </a:xfrm>
          <a:prstGeom prst="straightConnector1">
            <a:avLst/>
          </a:prstGeom>
          <a:noFill/>
          <a:ln w="9525">
            <a:solidFill>
              <a:srgbClr val="00B0F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0" name="AutoShape 16"/>
          <p:cNvCxnSpPr>
            <a:cxnSpLocks noChangeShapeType="1"/>
          </p:cNvCxnSpPr>
          <p:nvPr/>
        </p:nvCxnSpPr>
        <p:spPr bwMode="auto">
          <a:xfrm>
            <a:off x="2936777" y="1422588"/>
            <a:ext cx="0" cy="172027"/>
          </a:xfrm>
          <a:prstGeom prst="straightConnector1">
            <a:avLst/>
          </a:prstGeom>
          <a:noFill/>
          <a:ln w="9525">
            <a:solidFill>
              <a:srgbClr val="00B0F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1" name="AutoShape 17"/>
          <p:cNvCxnSpPr>
            <a:cxnSpLocks noChangeShapeType="1"/>
          </p:cNvCxnSpPr>
          <p:nvPr/>
        </p:nvCxnSpPr>
        <p:spPr bwMode="auto">
          <a:xfrm flipH="1">
            <a:off x="2617679" y="1594616"/>
            <a:ext cx="319098" cy="0"/>
          </a:xfrm>
          <a:prstGeom prst="straightConnector1">
            <a:avLst/>
          </a:prstGeom>
          <a:noFill/>
          <a:ln w="9525">
            <a:solidFill>
              <a:srgbClr val="00B0F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043"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12060" y="857247"/>
            <a:ext cx="2643717" cy="3086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ZoneTexte 26"/>
          <p:cNvSpPr txBox="1"/>
          <p:nvPr/>
        </p:nvSpPr>
        <p:spPr>
          <a:xfrm>
            <a:off x="4845860" y="3960928"/>
            <a:ext cx="3146520" cy="261610"/>
          </a:xfrm>
          <a:prstGeom prst="rect">
            <a:avLst/>
          </a:prstGeom>
          <a:noFill/>
        </p:spPr>
        <p:txBody>
          <a:bodyPr wrap="square" rtlCol="0">
            <a:spAutoFit/>
          </a:bodyPr>
          <a:lstStyle/>
          <a:p>
            <a:pPr algn="ctr"/>
            <a:r>
              <a:rPr lang="fr-FR" sz="1100" dirty="0" smtClean="0"/>
              <a:t>Liaison numérique sur schéma structurel</a:t>
            </a:r>
            <a:endParaRPr lang="fr-FR" sz="1100" dirty="0"/>
          </a:p>
        </p:txBody>
      </p:sp>
      <p:pic>
        <p:nvPicPr>
          <p:cNvPr id="1046" name="Picture 2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33785" y="4531913"/>
            <a:ext cx="2843943" cy="1535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4140411" y="6077898"/>
            <a:ext cx="3146520" cy="261610"/>
          </a:xfrm>
          <a:prstGeom prst="rect">
            <a:avLst/>
          </a:prstGeom>
          <a:noFill/>
        </p:spPr>
        <p:txBody>
          <a:bodyPr wrap="square" rtlCol="0">
            <a:spAutoFit/>
          </a:bodyPr>
          <a:lstStyle/>
          <a:p>
            <a:pPr algn="ctr"/>
            <a:r>
              <a:rPr lang="fr-FR" sz="1100" dirty="0" smtClean="0"/>
              <a:t>Relevé des signaux sur le bus CAN</a:t>
            </a:r>
            <a:endParaRPr lang="fr-FR" sz="1100" dirty="0"/>
          </a:p>
        </p:txBody>
      </p:sp>
      <p:pic>
        <p:nvPicPr>
          <p:cNvPr id="1047" name="Picture 2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39652" y="3609020"/>
            <a:ext cx="2265267" cy="2878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ZoneTexte 32"/>
          <p:cNvSpPr txBox="1"/>
          <p:nvPr/>
        </p:nvSpPr>
        <p:spPr>
          <a:xfrm>
            <a:off x="1295636" y="6487453"/>
            <a:ext cx="2556284" cy="261610"/>
          </a:xfrm>
          <a:prstGeom prst="rect">
            <a:avLst/>
          </a:prstGeom>
          <a:noFill/>
        </p:spPr>
        <p:txBody>
          <a:bodyPr wrap="square" rtlCol="0">
            <a:spAutoFit/>
          </a:bodyPr>
          <a:lstStyle/>
          <a:p>
            <a:pPr algn="ctr"/>
            <a:r>
              <a:rPr lang="fr-FR" sz="1100" dirty="0" smtClean="0"/>
              <a:t>Liaisons numériques sur diagramme IBD</a:t>
            </a:r>
            <a:endParaRPr lang="fr-FR" sz="1100" dirty="0"/>
          </a:p>
        </p:txBody>
      </p:sp>
    </p:spTree>
    <p:extLst>
      <p:ext uri="{BB962C8B-B14F-4D97-AF65-F5344CB8AC3E}">
        <p14:creationId xmlns:p14="http://schemas.microsoft.com/office/powerpoint/2010/main" val="262800667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95736" y="332656"/>
            <a:ext cx="4380262"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Le Robot M.I.M.I.</a:t>
            </a:r>
          </a:p>
        </p:txBody>
      </p:sp>
      <p:sp>
        <p:nvSpPr>
          <p:cNvPr id="9" name="Arrondir un rectangle à un seul coin 8"/>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0" name="ZoneTexte 9"/>
          <p:cNvSpPr txBox="1"/>
          <p:nvPr/>
        </p:nvSpPr>
        <p:spPr>
          <a:xfrm>
            <a:off x="1043608" y="5542334"/>
            <a:ext cx="5760640" cy="954107"/>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Le robot </a:t>
            </a:r>
            <a:r>
              <a:rPr lang="fr-FR" sz="1400" b="1" dirty="0" smtClean="0">
                <a:solidFill>
                  <a:schemeClr val="bg1"/>
                </a:solidFill>
                <a:latin typeface="Arial" pitchFamily="34" charset="0"/>
                <a:cs typeface="Arial" pitchFamily="34" charset="0"/>
              </a:rPr>
              <a:t>« M.I.M.I. »</a:t>
            </a:r>
            <a:r>
              <a:rPr lang="fr-FR" sz="1400" dirty="0" smtClean="0">
                <a:solidFill>
                  <a:schemeClr val="bg1"/>
                </a:solidFill>
                <a:latin typeface="Arial" pitchFamily="34" charset="0"/>
                <a:cs typeface="Arial" pitchFamily="34" charset="0"/>
              </a:rPr>
              <a:t> est a solution exacte du robot ayant participé à la coupe de France de robotique en 2011. Ce robot a été réalisé à partir d’un véritable cahier des charges et d’un règlement strict imposant des  caractéristiques dimensionnelles et du Fairplay.</a:t>
            </a:r>
            <a:endParaRPr lang="fr-FR" sz="1400" dirty="0">
              <a:solidFill>
                <a:schemeClr val="bg1"/>
              </a:solidFill>
              <a:latin typeface="Arial" pitchFamily="34" charset="0"/>
              <a:cs typeface="Arial" pitchFamily="34" charset="0"/>
            </a:endParaRPr>
          </a:p>
        </p:txBody>
      </p:sp>
      <p:pic>
        <p:nvPicPr>
          <p:cNvPr id="5" name="Image 4" descr="MIMI.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268760"/>
            <a:ext cx="3004904" cy="3600400"/>
          </a:xfrm>
          <a:prstGeom prst="rect">
            <a:avLst/>
          </a:prstGeom>
          <a:ln>
            <a:noFill/>
          </a:ln>
          <a:effectLst>
            <a:outerShdw blurRad="292100" dist="139700" dir="2700000" algn="tl" rotWithShape="0">
              <a:srgbClr val="333333">
                <a:alpha val="65000"/>
              </a:srgbClr>
            </a:outerShdw>
          </a:effectLst>
        </p:spPr>
      </p:pic>
      <p:pic>
        <p:nvPicPr>
          <p:cNvPr id="7" name="Image 6"/>
          <p:cNvPicPr/>
          <p:nvPr/>
        </p:nvPicPr>
        <p:blipFill>
          <a:blip r:embed="rId4" cstate="screen">
            <a:extLst>
              <a:ext uri="{28A0092B-C50C-407E-A947-70E740481C1C}">
                <a14:useLocalDpi xmlns:a14="http://schemas.microsoft.com/office/drawing/2010/main"/>
              </a:ext>
            </a:extLst>
          </a:blip>
          <a:srcRect l="34837" t="12687" r="32659" b="5721"/>
          <a:stretch>
            <a:fillRect/>
          </a:stretch>
        </p:blipFill>
        <p:spPr bwMode="auto">
          <a:xfrm>
            <a:off x="4716016" y="1196752"/>
            <a:ext cx="1334043" cy="2304256"/>
          </a:xfrm>
          <a:prstGeom prst="rect">
            <a:avLst/>
          </a:prstGeom>
          <a:ln>
            <a:noFill/>
          </a:ln>
          <a:effectLst>
            <a:outerShdw blurRad="292100" dist="139700" dir="2700000" algn="tl" rotWithShape="0">
              <a:srgbClr val="333333">
                <a:alpha val="65000"/>
              </a:srgbClr>
            </a:outerShdw>
          </a:effectLst>
        </p:spPr>
      </p:pic>
      <p:pic>
        <p:nvPicPr>
          <p:cNvPr id="8" name="Image 7"/>
          <p:cNvPicPr/>
          <p:nvPr/>
        </p:nvPicPr>
        <p:blipFill>
          <a:blip r:embed="rId5" cstate="screen">
            <a:extLst>
              <a:ext uri="{28A0092B-C50C-407E-A947-70E740481C1C}">
                <a14:useLocalDpi xmlns:a14="http://schemas.microsoft.com/office/drawing/2010/main"/>
              </a:ext>
            </a:extLst>
          </a:blip>
          <a:srcRect l="13219" t="17164" r="17574" b="9204"/>
          <a:stretch>
            <a:fillRect/>
          </a:stretch>
        </p:blipFill>
        <p:spPr bwMode="auto">
          <a:xfrm>
            <a:off x="5292080" y="3645024"/>
            <a:ext cx="2232248" cy="1483061"/>
          </a:xfrm>
          <a:prstGeom prst="rect">
            <a:avLst/>
          </a:prstGeom>
          <a:ln>
            <a:noFill/>
          </a:ln>
          <a:effectLst>
            <a:outerShdw blurRad="292100" dist="139700" dir="2700000" algn="tl" rotWithShape="0">
              <a:srgbClr val="333333">
                <a:alpha val="65000"/>
              </a:srgbClr>
            </a:outerShdw>
          </a:effectLst>
        </p:spPr>
      </p:pic>
      <p:pic>
        <p:nvPicPr>
          <p:cNvPr id="12" name="Image 11"/>
          <p:cNvPicPr/>
          <p:nvPr/>
        </p:nvPicPr>
        <p:blipFill>
          <a:blip r:embed="rId6" cstate="screen">
            <a:extLst>
              <a:ext uri="{28A0092B-C50C-407E-A947-70E740481C1C}">
                <a14:useLocalDpi xmlns:a14="http://schemas.microsoft.com/office/drawing/2010/main"/>
              </a:ext>
            </a:extLst>
          </a:blip>
          <a:srcRect l="58074" t="26866" r="16641" b="8458"/>
          <a:stretch>
            <a:fillRect/>
          </a:stretch>
        </p:blipFill>
        <p:spPr bwMode="auto">
          <a:xfrm>
            <a:off x="6444208" y="908720"/>
            <a:ext cx="1440911" cy="2304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98618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M4-e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4201150"/>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M4-e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Mettre en œuvre </a:t>
            </a:r>
            <a:r>
              <a:rPr lang="fr-FR" sz="1100" dirty="0" smtClean="0">
                <a:cs typeface="Arial" pitchFamily="34" charset="0"/>
              </a:rPr>
              <a:t>la </a:t>
            </a:r>
            <a:r>
              <a:rPr lang="fr-FR" sz="1100" dirty="0">
                <a:cs typeface="Arial" pitchFamily="34" charset="0"/>
              </a:rPr>
              <a:t>programmation d’un cycle de fonctionnement conformément à une fonctionnalité du cahier des charges</a:t>
            </a:r>
            <a:r>
              <a:rPr lang="fr-FR" sz="1100" dirty="0" smtClean="0">
                <a:cs typeface="Arial" pitchFamily="34" charset="0"/>
              </a:rPr>
              <a:t>.</a:t>
            </a:r>
          </a:p>
          <a:p>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Retrouver dans le cahier des charges les exigences associée aux différents cycle de fonctionnement demandés.</a:t>
            </a:r>
          </a:p>
          <a:p>
            <a:r>
              <a:rPr lang="fr-FR" sz="1100" dirty="0"/>
              <a:t>- Définir le séquencement des commandes à émettre pour réaliser les cycles demandés en utilisant une démarche algorithmique.</a:t>
            </a:r>
          </a:p>
          <a:p>
            <a:r>
              <a:rPr lang="fr-FR" sz="1100" dirty="0"/>
              <a:t>- Ecrire les séquences correspondantes en utilisant l’application dédiée (tablette sous </a:t>
            </a:r>
            <a:r>
              <a:rPr lang="fr-FR" sz="1100" dirty="0" err="1"/>
              <a:t>androïd</a:t>
            </a:r>
            <a:r>
              <a:rPr lang="fr-FR" sz="1100" dirty="0"/>
              <a:t>)</a:t>
            </a:r>
          </a:p>
          <a:p>
            <a:r>
              <a:rPr lang="fr-FR" sz="1100" dirty="0"/>
              <a:t>- Vérifiez les cycles obtenus, déterminez les écarts entre le cycles désiré et le cycle obtenu.</a:t>
            </a:r>
          </a:p>
          <a:p>
            <a:r>
              <a:rPr lang="fr-FR" sz="1100" dirty="0"/>
              <a:t>- Expliquez la source des différents écarts observés</a:t>
            </a:r>
            <a:r>
              <a:rPr lang="fr-FR" sz="1100" dirty="0" smtClean="0"/>
              <a:t>.</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La programmation du cycle est réalisée sans erreur et le fonctionnement correspond au cahier des charges.</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196" y="1161284"/>
            <a:ext cx="340278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92919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M5-a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3016210"/>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M5-a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Rechercher la position des pattes ou l’araignée à le plus de force pour se soulever.</a:t>
            </a:r>
            <a:endParaRPr lang="fr-FR" sz="1100" dirty="0" smtClean="0">
              <a:cs typeface="Arial" pitchFamily="34" charset="0"/>
            </a:endParaRPr>
          </a:p>
          <a:p>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sous-système (patte) en état de fonctionnement :</a:t>
            </a:r>
          </a:p>
          <a:p>
            <a:r>
              <a:rPr lang="fr-FR" sz="1100" dirty="0"/>
              <a:t>- Mettre en œuvre le système selon la procédure imposée</a:t>
            </a:r>
            <a:r>
              <a:rPr lang="fr-FR" sz="1100" dirty="0" smtClean="0"/>
              <a:t>,</a:t>
            </a:r>
            <a:endParaRPr lang="fr-FR" sz="1100" dirty="0"/>
          </a:p>
          <a:p>
            <a:r>
              <a:rPr lang="fr-FR" sz="1100" dirty="0"/>
              <a:t>- </a:t>
            </a:r>
            <a:r>
              <a:rPr lang="fr-FR" sz="1100" dirty="0" smtClean="0"/>
              <a:t>Faire </a:t>
            </a:r>
            <a:r>
              <a:rPr lang="fr-FR" sz="1100" dirty="0"/>
              <a:t>le relever des forces exercées dans différentes positions de la </a:t>
            </a:r>
            <a:r>
              <a:rPr lang="fr-FR" sz="1100" dirty="0" smtClean="0"/>
              <a:t>pattes,</a:t>
            </a:r>
            <a:endParaRPr lang="fr-FR" sz="1100" dirty="0"/>
          </a:p>
          <a:p>
            <a:r>
              <a:rPr lang="fr-FR" sz="1100" dirty="0" smtClean="0"/>
              <a:t>- Analyser </a:t>
            </a:r>
            <a:r>
              <a:rPr lang="fr-FR" sz="1100" dirty="0"/>
              <a:t>les </a:t>
            </a:r>
            <a:r>
              <a:rPr lang="fr-FR" sz="1100" dirty="0" smtClean="0"/>
              <a:t>résultats.</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La position optimale est trouvée et les essais réalisés sont conformes.</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3763" y="1161284"/>
            <a:ext cx="3404221"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22778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M5-c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4031873"/>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M5-c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Modifier l’interface homme machine du logiciel de guidage de la tablette suite à une demande client (ajout de fonctionnalité)..</a:t>
            </a:r>
            <a:endParaRPr lang="fr-FR" sz="1100" dirty="0" smtClean="0">
              <a:cs typeface="Arial" pitchFamily="34" charset="0"/>
            </a:endParaRPr>
          </a:p>
          <a:p>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Identifier la classe où la modification doit être </a:t>
            </a:r>
            <a:r>
              <a:rPr lang="fr-FR" sz="1100" dirty="0" smtClean="0"/>
              <a:t>effectuée,</a:t>
            </a:r>
            <a:endParaRPr lang="fr-FR" sz="1100" dirty="0"/>
          </a:p>
          <a:p>
            <a:r>
              <a:rPr lang="fr-FR" sz="1100" dirty="0"/>
              <a:t>- Identifier les méthodes nécessaires à l’émission d’une trame </a:t>
            </a:r>
            <a:r>
              <a:rPr lang="fr-FR" sz="1100" dirty="0" err="1" smtClean="0"/>
              <a:t>bluetooth</a:t>
            </a:r>
            <a:r>
              <a:rPr lang="fr-FR" sz="1100" dirty="0"/>
              <a:t>,</a:t>
            </a:r>
          </a:p>
          <a:p>
            <a:r>
              <a:rPr lang="fr-FR" sz="1100" dirty="0"/>
              <a:t>- Identifier les attributs associés aux boutons et aux </a:t>
            </a:r>
            <a:r>
              <a:rPr lang="fr-FR" sz="1100" dirty="0" err="1"/>
              <a:t>bargraphes</a:t>
            </a:r>
            <a:r>
              <a:rPr lang="fr-FR" sz="1100" dirty="0"/>
              <a:t> de </a:t>
            </a:r>
            <a:r>
              <a:rPr lang="fr-FR" sz="1100" dirty="0" smtClean="0"/>
              <a:t>l’IHM,</a:t>
            </a:r>
            <a:endParaRPr lang="fr-FR" sz="1100" dirty="0"/>
          </a:p>
          <a:p>
            <a:r>
              <a:rPr lang="fr-FR" sz="1100" dirty="0"/>
              <a:t>- Identifiez au moins une </a:t>
            </a:r>
            <a:r>
              <a:rPr lang="fr-FR" sz="1100" dirty="0" smtClean="0"/>
              <a:t>instanciation,</a:t>
            </a:r>
            <a:endParaRPr lang="fr-FR" sz="1100" dirty="0"/>
          </a:p>
          <a:p>
            <a:r>
              <a:rPr lang="fr-FR" sz="1100" dirty="0"/>
              <a:t>- Coder la modification </a:t>
            </a:r>
            <a:r>
              <a:rPr lang="fr-FR" sz="1100" dirty="0" smtClean="0"/>
              <a:t>demandée,</a:t>
            </a:r>
            <a:endParaRPr lang="fr-FR" sz="1100" dirty="0"/>
          </a:p>
          <a:p>
            <a:r>
              <a:rPr lang="fr-FR" sz="1100" dirty="0"/>
              <a:t>- Vérifiez le fonctionnement conformément à la modification </a:t>
            </a:r>
            <a:r>
              <a:rPr lang="fr-FR" sz="1100" dirty="0" smtClean="0"/>
              <a:t>demandée.</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La nouvelle interface homme machine est opérationnelle et fonctionne correctement.</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329" y="1161284"/>
            <a:ext cx="3405655"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41972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M5-c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39652" y="2816932"/>
            <a:ext cx="2952328" cy="261610"/>
          </a:xfrm>
          <a:prstGeom prst="rect">
            <a:avLst/>
          </a:prstGeom>
          <a:noFill/>
        </p:spPr>
        <p:txBody>
          <a:bodyPr wrap="square" rtlCol="0">
            <a:spAutoFit/>
          </a:bodyPr>
          <a:lstStyle/>
          <a:p>
            <a:pPr algn="ctr"/>
            <a:r>
              <a:rPr lang="fr-FR" sz="1100" dirty="0" smtClean="0"/>
              <a:t>Modification de l’IHM sur la tablette </a:t>
            </a:r>
            <a:r>
              <a:rPr lang="fr-FR" sz="1100" dirty="0" err="1" smtClean="0"/>
              <a:t>Android</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1983" y="3284984"/>
            <a:ext cx="3134836" cy="1222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0347" y="872716"/>
            <a:ext cx="5058222"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3302" y="2116253"/>
            <a:ext cx="3319078" cy="1508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295636" y="4536228"/>
            <a:ext cx="2448272" cy="261610"/>
          </a:xfrm>
          <a:prstGeom prst="rect">
            <a:avLst/>
          </a:prstGeom>
          <a:noFill/>
        </p:spPr>
        <p:txBody>
          <a:bodyPr wrap="square" rtlCol="0">
            <a:spAutoFit/>
          </a:bodyPr>
          <a:lstStyle/>
          <a:p>
            <a:pPr algn="ctr"/>
            <a:r>
              <a:rPr lang="fr-FR" sz="1100" dirty="0" smtClean="0"/>
              <a:t>Méthode mettant en œuvre l’attribut</a:t>
            </a:r>
            <a:endParaRPr lang="fr-FR" sz="1100" dirty="0"/>
          </a:p>
        </p:txBody>
      </p:sp>
      <p:pic>
        <p:nvPicPr>
          <p:cNvPr id="205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07704" y="4941168"/>
            <a:ext cx="4799434" cy="1298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2987824" y="6236539"/>
            <a:ext cx="2736304" cy="261610"/>
          </a:xfrm>
          <a:prstGeom prst="rect">
            <a:avLst/>
          </a:prstGeom>
          <a:noFill/>
        </p:spPr>
        <p:txBody>
          <a:bodyPr wrap="square" rtlCol="0">
            <a:spAutoFit/>
          </a:bodyPr>
          <a:lstStyle/>
          <a:p>
            <a:pPr algn="ctr"/>
            <a:r>
              <a:rPr lang="fr-FR" sz="1100" dirty="0" smtClean="0"/>
              <a:t>Modification des sources du programme</a:t>
            </a:r>
            <a:endParaRPr lang="fr-FR" sz="1100" dirty="0"/>
          </a:p>
        </p:txBody>
      </p:sp>
    </p:spTree>
    <p:extLst>
      <p:ext uri="{BB962C8B-B14F-4D97-AF65-F5344CB8AC3E}">
        <p14:creationId xmlns:p14="http://schemas.microsoft.com/office/powerpoint/2010/main" val="269358358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M5-c1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4801314"/>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M5-c1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Identifier les solutions techniques adoptées pour la chaîne d'information pour la communication entre la </a:t>
            </a:r>
            <a:r>
              <a:rPr lang="fr-FR" sz="1100" dirty="0" smtClean="0">
                <a:cs typeface="Arial" pitchFamily="34" charset="0"/>
              </a:rPr>
              <a:t>tablette </a:t>
            </a:r>
            <a:r>
              <a:rPr lang="fr-FR" sz="1100" dirty="0">
                <a:cs typeface="Arial" pitchFamily="34" charset="0"/>
              </a:rPr>
              <a:t>et les servomoteurs. Les valider conformément aux cahiers de charges afin de vérifier le fonctionnement avant une livraison au client. Présenter un document numérique des résultats </a:t>
            </a:r>
            <a:r>
              <a:rPr lang="fr-FR" sz="1100" dirty="0" smtClean="0">
                <a:cs typeface="Arial" pitchFamily="34" charset="0"/>
              </a:rPr>
              <a:t>obtenus.</a:t>
            </a:r>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a:t>
            </a:r>
            <a:r>
              <a:rPr lang="fr-FR" sz="1100" dirty="0" smtClean="0"/>
              <a:t>Identifier </a:t>
            </a:r>
            <a:r>
              <a:rPr lang="fr-FR" sz="1100" dirty="0"/>
              <a:t>les différentes structures matérielles nécessaires à la transmission des ordres de commande </a:t>
            </a:r>
            <a:r>
              <a:rPr lang="fr-FR" sz="1100" dirty="0" smtClean="0"/>
              <a:t>spécifiés,</a:t>
            </a:r>
            <a:endParaRPr lang="fr-FR" sz="1100" dirty="0"/>
          </a:p>
          <a:p>
            <a:r>
              <a:rPr lang="fr-FR" sz="1100" dirty="0"/>
              <a:t>- Effectuer l’émission des messages et relever les informations transitant sur les différentes liaisons (RS232 Bluetooth, CAN et RS232 </a:t>
            </a:r>
            <a:r>
              <a:rPr lang="fr-FR" sz="1100" dirty="0" err="1"/>
              <a:t>servo</a:t>
            </a:r>
            <a:r>
              <a:rPr lang="fr-FR" sz="1100" dirty="0" smtClean="0"/>
              <a:t>),</a:t>
            </a:r>
            <a:endParaRPr lang="fr-FR" sz="1100" dirty="0"/>
          </a:p>
          <a:p>
            <a:r>
              <a:rPr lang="fr-FR" sz="1100" dirty="0"/>
              <a:t>- Caractériser les différentes trames et vérifier leur contenu par rapport à la définition des </a:t>
            </a:r>
            <a:r>
              <a:rPr lang="fr-FR" sz="1100" dirty="0" smtClean="0"/>
              <a:t>interfaces,</a:t>
            </a:r>
            <a:endParaRPr lang="fr-FR" sz="1100" dirty="0"/>
          </a:p>
          <a:p>
            <a:r>
              <a:rPr lang="fr-FR" sz="1100" dirty="0"/>
              <a:t>- </a:t>
            </a:r>
            <a:r>
              <a:rPr lang="fr-FR" sz="1100" dirty="0" smtClean="0"/>
              <a:t>Expliquer </a:t>
            </a:r>
            <a:r>
              <a:rPr lang="fr-FR" sz="1100" dirty="0"/>
              <a:t>comment l’information utile est transformée par les différentes interfaces d’un point de vue matériel et </a:t>
            </a:r>
            <a:r>
              <a:rPr lang="fr-FR" sz="1100" dirty="0" smtClean="0"/>
              <a:t>logiciel,</a:t>
            </a:r>
            <a:endParaRPr lang="fr-FR" sz="1100" dirty="0"/>
          </a:p>
          <a:p>
            <a:r>
              <a:rPr lang="fr-FR" sz="1100" dirty="0"/>
              <a:t>- </a:t>
            </a:r>
            <a:r>
              <a:rPr lang="fr-FR" sz="1100" dirty="0" smtClean="0"/>
              <a:t>Valider </a:t>
            </a:r>
            <a:r>
              <a:rPr lang="fr-FR" sz="1100" dirty="0"/>
              <a:t>conformément au cahier des charges</a:t>
            </a:r>
            <a:r>
              <a:rPr lang="fr-FR" sz="1100" dirty="0" smtClean="0"/>
              <a:t>.</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 document numérique identifie correctement les solutions techniques pour la communication.</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7826" y="1161284"/>
            <a:ext cx="340015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47980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M5-c2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4801314"/>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M5-c2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Identifier les solutions techniques adoptées pour la chaîne d'information pour la communication entre la Tablette et la couronne de </a:t>
            </a:r>
            <a:r>
              <a:rPr lang="fr-FR" sz="1100" dirty="0" err="1">
                <a:cs typeface="Arial" pitchFamily="34" charset="0"/>
              </a:rPr>
              <a:t>Leds</a:t>
            </a:r>
            <a:r>
              <a:rPr lang="fr-FR" sz="1100" dirty="0">
                <a:cs typeface="Arial" pitchFamily="34" charset="0"/>
              </a:rPr>
              <a:t> et les valider conformément aux cahiers de charges afin de vérifier le fonctionnement avant une livraison au client. Présenter un document numérique des résultats </a:t>
            </a:r>
            <a:r>
              <a:rPr lang="fr-FR" sz="1100" dirty="0" smtClean="0">
                <a:cs typeface="Arial" pitchFamily="34" charset="0"/>
              </a:rPr>
              <a:t>obtenus.</a:t>
            </a:r>
            <a:endParaRPr lang="fr-FR" sz="500" dirty="0" smtClean="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a:t>
            </a:r>
            <a:r>
              <a:rPr lang="fr-FR" sz="1100" dirty="0" smtClean="0"/>
              <a:t>Identifier </a:t>
            </a:r>
            <a:r>
              <a:rPr lang="fr-FR" sz="1100" dirty="0"/>
              <a:t>les différentes structures matérielles nécessaires à la transmission des ordres de commande spécifiés.</a:t>
            </a:r>
          </a:p>
          <a:p>
            <a:r>
              <a:rPr lang="fr-FR" sz="1100" dirty="0"/>
              <a:t>- Effectuer l’émission des messages et relever les informations transitant sur les différentes liaisons (RS232 Bluetooth, CAN et I2C).</a:t>
            </a:r>
          </a:p>
          <a:p>
            <a:r>
              <a:rPr lang="fr-FR" sz="1100" dirty="0"/>
              <a:t>- Caractériser les différentes trames et vérifier leur contenu par rapport à la définition des interfaces.</a:t>
            </a:r>
          </a:p>
          <a:p>
            <a:r>
              <a:rPr lang="fr-FR" sz="1100" dirty="0"/>
              <a:t>- </a:t>
            </a:r>
            <a:r>
              <a:rPr lang="fr-FR" sz="1100" dirty="0" smtClean="0"/>
              <a:t>Expliquer </a:t>
            </a:r>
            <a:r>
              <a:rPr lang="fr-FR" sz="1100" dirty="0"/>
              <a:t>comment l’information utile est transformée par les différentes interfaces d’un point de vue matériel et logiciel.</a:t>
            </a:r>
          </a:p>
          <a:p>
            <a:r>
              <a:rPr lang="fr-FR" sz="1100" dirty="0"/>
              <a:t>- </a:t>
            </a:r>
            <a:r>
              <a:rPr lang="fr-FR" sz="1100" dirty="0" smtClean="0"/>
              <a:t>Valider conformément </a:t>
            </a:r>
            <a:r>
              <a:rPr lang="fr-FR" sz="1100" dirty="0"/>
              <a:t>au cahier des charges.</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 document numérique identifie correctement les solutions techniques pour la communication.</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196" y="1160748"/>
            <a:ext cx="340278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23484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M5-c2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3239852" y="6099186"/>
            <a:ext cx="2448272" cy="261610"/>
          </a:xfrm>
          <a:prstGeom prst="rect">
            <a:avLst/>
          </a:prstGeom>
          <a:noFill/>
        </p:spPr>
        <p:txBody>
          <a:bodyPr wrap="square" rtlCol="0">
            <a:spAutoFit/>
          </a:bodyPr>
          <a:lstStyle/>
          <a:p>
            <a:pPr algn="ctr"/>
            <a:r>
              <a:rPr lang="fr-FR" sz="1100" dirty="0" smtClean="0"/>
              <a:t>Comparaison des différentes liaisons</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2572" y="3753036"/>
            <a:ext cx="4693187" cy="2340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3726" y="1088740"/>
            <a:ext cx="2232000" cy="1469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863588" y="2564904"/>
            <a:ext cx="2448272" cy="261610"/>
          </a:xfrm>
          <a:prstGeom prst="rect">
            <a:avLst/>
          </a:prstGeom>
          <a:noFill/>
        </p:spPr>
        <p:txBody>
          <a:bodyPr wrap="square" rtlCol="0">
            <a:spAutoFit/>
          </a:bodyPr>
          <a:lstStyle/>
          <a:p>
            <a:pPr algn="ctr"/>
            <a:r>
              <a:rPr lang="fr-FR" sz="1100" dirty="0" smtClean="0"/>
              <a:t>Test de la liaison Bluetooth</a:t>
            </a:r>
            <a:endParaRPr lang="fr-FR" sz="1100" dirty="0"/>
          </a:p>
        </p:txBody>
      </p:sp>
      <p:sp>
        <p:nvSpPr>
          <p:cNvPr id="12" name="ZoneTexte 11"/>
          <p:cNvSpPr txBox="1"/>
          <p:nvPr/>
        </p:nvSpPr>
        <p:spPr>
          <a:xfrm>
            <a:off x="5814008" y="2715503"/>
            <a:ext cx="2448272" cy="261610"/>
          </a:xfrm>
          <a:prstGeom prst="rect">
            <a:avLst/>
          </a:prstGeom>
          <a:noFill/>
        </p:spPr>
        <p:txBody>
          <a:bodyPr wrap="square" rtlCol="0">
            <a:spAutoFit/>
          </a:bodyPr>
          <a:lstStyle/>
          <a:p>
            <a:pPr algn="ctr"/>
            <a:r>
              <a:rPr lang="fr-FR" sz="1100" dirty="0" smtClean="0"/>
              <a:t>Test de la liaison </a:t>
            </a:r>
            <a:r>
              <a:rPr lang="fr-FR" sz="1100" dirty="0" smtClean="0"/>
              <a:t>RS232</a:t>
            </a:r>
            <a:endParaRPr lang="fr-FR" sz="1100" dirty="0"/>
          </a:p>
        </p:txBody>
      </p:sp>
      <p:pic>
        <p:nvPicPr>
          <p:cNvPr id="5125"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8144" y="1229700"/>
            <a:ext cx="2340000" cy="1485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24534" y="1935617"/>
            <a:ext cx="2232000" cy="1417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3370536" y="3352849"/>
            <a:ext cx="2448272" cy="261610"/>
          </a:xfrm>
          <a:prstGeom prst="rect">
            <a:avLst/>
          </a:prstGeom>
          <a:noFill/>
        </p:spPr>
        <p:txBody>
          <a:bodyPr wrap="square" rtlCol="0">
            <a:spAutoFit/>
          </a:bodyPr>
          <a:lstStyle/>
          <a:p>
            <a:pPr algn="ctr"/>
            <a:r>
              <a:rPr lang="fr-FR" sz="1100" dirty="0" smtClean="0"/>
              <a:t>Test de la liaison CAN</a:t>
            </a:r>
            <a:endParaRPr lang="fr-FR" sz="1100" dirty="0"/>
          </a:p>
        </p:txBody>
      </p:sp>
    </p:spTree>
    <p:extLst>
      <p:ext uri="{BB962C8B-B14F-4D97-AF65-F5344CB8AC3E}">
        <p14:creationId xmlns:p14="http://schemas.microsoft.com/office/powerpoint/2010/main" val="72375949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M6-a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3862596"/>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M6-a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Calculer la vitesse de déplacement du bout de la patte en fonction de la vitesse du servomoteur par le calcul et par simulation chiffrée</a:t>
            </a:r>
            <a:r>
              <a:rPr lang="fr-FR" sz="1100" dirty="0" smtClean="0">
                <a:cs typeface="Arial" pitchFamily="34" charset="0"/>
              </a:rPr>
              <a:t>.</a:t>
            </a:r>
          </a:p>
          <a:p>
            <a:endParaRPr lang="fr-FR" sz="500" b="1" u="sng"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smtClean="0"/>
              <a:t>A </a:t>
            </a:r>
            <a:r>
              <a:rPr lang="fr-FR" sz="1100" dirty="0"/>
              <a:t>partir du système, d’un servomoteur ouvert, du dossier technique et du fichier numérique:</a:t>
            </a:r>
          </a:p>
          <a:p>
            <a:r>
              <a:rPr lang="fr-FR" sz="1100" dirty="0"/>
              <a:t>En équipe :</a:t>
            </a:r>
          </a:p>
          <a:p>
            <a:r>
              <a:rPr lang="fr-FR" sz="1100" dirty="0"/>
              <a:t>- Identifier chacun des engrenages du servomoteur</a:t>
            </a:r>
          </a:p>
          <a:p>
            <a:r>
              <a:rPr lang="fr-FR" sz="1100" dirty="0" smtClean="0"/>
              <a:t>- Rechercher </a:t>
            </a:r>
            <a:r>
              <a:rPr lang="fr-FR" sz="1100" dirty="0"/>
              <a:t>la vitesse maxi de rotation du moteur du servomoteur</a:t>
            </a:r>
          </a:p>
          <a:p>
            <a:r>
              <a:rPr lang="fr-FR" sz="1100" dirty="0"/>
              <a:t>- Calculer la vitesse de rotation du dernier module de la patte</a:t>
            </a:r>
          </a:p>
          <a:p>
            <a:r>
              <a:rPr lang="fr-FR" sz="1100" dirty="0" smtClean="0"/>
              <a:t>- Rechercher </a:t>
            </a:r>
            <a:r>
              <a:rPr lang="fr-FR" sz="1100" dirty="0"/>
              <a:t>la même vitesse a partir de Méca3d</a:t>
            </a:r>
          </a:p>
          <a:p>
            <a:r>
              <a:rPr lang="fr-FR" sz="1100" dirty="0" smtClean="0"/>
              <a:t>- Comparer </a:t>
            </a:r>
            <a:r>
              <a:rPr lang="fr-FR" sz="1100" dirty="0"/>
              <a:t>les résultats </a:t>
            </a:r>
            <a:r>
              <a:rPr lang="fr-FR" sz="1100" dirty="0" smtClean="0"/>
              <a:t>obtenus.</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Les résultats de vitesse de déplacement sont cohérents par le calcul et la simulation.</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7826" y="1161284"/>
            <a:ext cx="3400158"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152542"/>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M6-a2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3693319"/>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M6-a2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Calculer la trajectoire et la vitesse de déplacement du bout de la patte en fonction de la rotation des 2 servomoteurs par le calcul et par simulation chiffrée..</a:t>
            </a:r>
            <a:endParaRPr lang="fr-FR" sz="1100" dirty="0" smtClean="0">
              <a:cs typeface="Arial" pitchFamily="34" charset="0"/>
            </a:endParaRPr>
          </a:p>
          <a:p>
            <a:endParaRPr lang="fr-FR" sz="500" b="1" u="sng"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de la patte seule, du dossier technique et du fichier numérique:</a:t>
            </a:r>
          </a:p>
          <a:p>
            <a:r>
              <a:rPr lang="fr-FR" sz="1100" dirty="0"/>
              <a:t>En équipe :</a:t>
            </a:r>
          </a:p>
          <a:p>
            <a:r>
              <a:rPr lang="fr-FR" sz="1100" dirty="0"/>
              <a:t>- Rechercher la trajectoire de déplacement de la patte</a:t>
            </a:r>
          </a:p>
          <a:p>
            <a:r>
              <a:rPr lang="fr-FR" sz="1100" dirty="0"/>
              <a:t>- </a:t>
            </a:r>
            <a:r>
              <a:rPr lang="fr-FR" sz="1100" dirty="0" smtClean="0"/>
              <a:t>Calculer </a:t>
            </a:r>
            <a:r>
              <a:rPr lang="fr-FR" sz="1100" dirty="0"/>
              <a:t>sa vitesse de déplacement</a:t>
            </a:r>
          </a:p>
          <a:p>
            <a:r>
              <a:rPr lang="fr-FR" sz="1100" dirty="0" smtClean="0"/>
              <a:t>- Rechercher </a:t>
            </a:r>
            <a:r>
              <a:rPr lang="fr-FR" sz="1100" dirty="0"/>
              <a:t>la même trajectoire et vitesse a partir de Méca3d</a:t>
            </a:r>
          </a:p>
          <a:p>
            <a:r>
              <a:rPr lang="fr-FR" sz="1100" dirty="0" smtClean="0"/>
              <a:t>- Comparer </a:t>
            </a:r>
            <a:r>
              <a:rPr lang="fr-FR" sz="1100" dirty="0"/>
              <a:t>les résultats </a:t>
            </a:r>
            <a:r>
              <a:rPr lang="fr-FR" sz="1100" dirty="0" smtClean="0"/>
              <a:t>obtenus.</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Les résultats de vitesse de déplacement sont cohérents par le calcul et la simulation.</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604" y="1125319"/>
            <a:ext cx="3404221"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15733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M6-a2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65332" y="3310967"/>
            <a:ext cx="2448272" cy="261610"/>
          </a:xfrm>
          <a:prstGeom prst="rect">
            <a:avLst/>
          </a:prstGeom>
          <a:noFill/>
        </p:spPr>
        <p:txBody>
          <a:bodyPr wrap="square" rtlCol="0">
            <a:spAutoFit/>
          </a:bodyPr>
          <a:lstStyle/>
          <a:p>
            <a:pPr algn="ctr"/>
            <a:r>
              <a:rPr lang="fr-FR" sz="1100" dirty="0" smtClean="0"/>
              <a:t>Servomoteur AX12</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1344" y="1018456"/>
            <a:ext cx="2358449" cy="2170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Image 57" descr="http://www.bestofrobots.fr/media/catalog/product/s/e/servo_ax12-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9691" y="933584"/>
            <a:ext cx="1779553" cy="2340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743112" y="3191210"/>
            <a:ext cx="2448272" cy="261610"/>
          </a:xfrm>
          <a:prstGeom prst="rect">
            <a:avLst/>
          </a:prstGeom>
          <a:noFill/>
        </p:spPr>
        <p:txBody>
          <a:bodyPr wrap="square" rtlCol="0">
            <a:spAutoFit/>
          </a:bodyPr>
          <a:lstStyle/>
          <a:p>
            <a:pPr algn="ctr"/>
            <a:r>
              <a:rPr lang="fr-FR" sz="1100" dirty="0" smtClean="0"/>
              <a:t>Réducteur du servomoteur</a:t>
            </a:r>
            <a:endParaRPr lang="fr-FR" sz="1100" dirty="0"/>
          </a:p>
        </p:txBody>
      </p:sp>
      <p:graphicFrame>
        <p:nvGraphicFramePr>
          <p:cNvPr id="2" name="Tableau 1"/>
          <p:cNvGraphicFramePr>
            <a:graphicFrameLocks noGrp="1"/>
          </p:cNvGraphicFramePr>
          <p:nvPr>
            <p:extLst>
              <p:ext uri="{D42A27DB-BD31-4B8C-83A1-F6EECF244321}">
                <p14:modId xmlns:p14="http://schemas.microsoft.com/office/powerpoint/2010/main" val="4144960840"/>
              </p:ext>
            </p:extLst>
          </p:nvPr>
        </p:nvGraphicFramePr>
        <p:xfrm>
          <a:off x="1459808" y="3645024"/>
          <a:ext cx="5544616" cy="2730040"/>
        </p:xfrm>
        <a:graphic>
          <a:graphicData uri="http://schemas.openxmlformats.org/drawingml/2006/table">
            <a:tbl>
              <a:tblPr firstRow="1" bandRow="1">
                <a:tableStyleId>{5C22544A-7EE6-4342-B048-85BDC9FD1C3A}</a:tableStyleId>
              </a:tblPr>
              <a:tblGrid>
                <a:gridCol w="1386154"/>
                <a:gridCol w="1193395"/>
                <a:gridCol w="1157490"/>
                <a:gridCol w="1807577"/>
              </a:tblGrid>
              <a:tr h="227815">
                <a:tc>
                  <a:txBody>
                    <a:bodyPr/>
                    <a:lstStyle/>
                    <a:p>
                      <a:pPr algn="ctr"/>
                      <a:r>
                        <a:rPr lang="fr-FR" sz="1200" dirty="0" smtClean="0"/>
                        <a:t>Pignons</a:t>
                      </a:r>
                      <a:endParaRPr lang="fr-FR" sz="1200" dirty="0"/>
                    </a:p>
                  </a:txBody>
                  <a:tcPr/>
                </a:tc>
                <a:tc>
                  <a:txBody>
                    <a:bodyPr/>
                    <a:lstStyle/>
                    <a:p>
                      <a:pPr algn="ctr"/>
                      <a:r>
                        <a:rPr lang="fr-FR" sz="1200" dirty="0" smtClean="0"/>
                        <a:t>Diamètre</a:t>
                      </a:r>
                      <a:endParaRPr lang="fr-FR" sz="1200" dirty="0"/>
                    </a:p>
                  </a:txBody>
                  <a:tcPr/>
                </a:tc>
                <a:tc>
                  <a:txBody>
                    <a:bodyPr/>
                    <a:lstStyle/>
                    <a:p>
                      <a:pPr algn="ctr"/>
                      <a:r>
                        <a:rPr lang="fr-FR" sz="1200" dirty="0" smtClean="0"/>
                        <a:t>Nb</a:t>
                      </a:r>
                      <a:r>
                        <a:rPr lang="fr-FR" sz="1200" baseline="0" dirty="0" smtClean="0"/>
                        <a:t> de dents</a:t>
                      </a:r>
                      <a:endParaRPr lang="fr-FR" sz="1200" dirty="0"/>
                    </a:p>
                  </a:txBody>
                  <a:tcPr/>
                </a:tc>
                <a:tc>
                  <a:txBody>
                    <a:bodyPr/>
                    <a:lstStyle/>
                    <a:p>
                      <a:pPr algn="ctr"/>
                      <a:r>
                        <a:rPr lang="fr-FR" sz="1200" dirty="0" smtClean="0"/>
                        <a:t>hauteur</a:t>
                      </a:r>
                      <a:endParaRPr lang="fr-FR" sz="1200" dirty="0"/>
                    </a:p>
                  </a:txBody>
                  <a:tcPr/>
                </a:tc>
              </a:tr>
              <a:tr h="245572">
                <a:tc>
                  <a:txBody>
                    <a:bodyPr/>
                    <a:lstStyle/>
                    <a:p>
                      <a:pPr algn="ctr"/>
                      <a:r>
                        <a:rPr lang="fr-FR" sz="1000" dirty="0" smtClean="0"/>
                        <a:t>Sortie moteur</a:t>
                      </a:r>
                      <a:endParaRPr lang="fr-FR" sz="1000" dirty="0"/>
                    </a:p>
                  </a:txBody>
                  <a:tcPr/>
                </a:tc>
                <a:tc>
                  <a:txBody>
                    <a:bodyPr/>
                    <a:lstStyle/>
                    <a:p>
                      <a:pPr algn="ctr"/>
                      <a:r>
                        <a:rPr lang="fr-FR" sz="1000" dirty="0" smtClean="0"/>
                        <a:t>3,3</a:t>
                      </a:r>
                      <a:endParaRPr lang="fr-FR" sz="1000" dirty="0"/>
                    </a:p>
                  </a:txBody>
                  <a:tcPr/>
                </a:tc>
                <a:tc>
                  <a:txBody>
                    <a:bodyPr/>
                    <a:lstStyle/>
                    <a:p>
                      <a:pPr algn="ctr"/>
                      <a:r>
                        <a:rPr lang="fr-FR" sz="1000" dirty="0" smtClean="0"/>
                        <a:t>11</a:t>
                      </a:r>
                      <a:endParaRPr lang="fr-FR" sz="1000" dirty="0"/>
                    </a:p>
                  </a:txBody>
                  <a:tcPr/>
                </a:tc>
                <a:tc>
                  <a:txBody>
                    <a:bodyPr/>
                    <a:lstStyle/>
                    <a:p>
                      <a:pPr algn="ctr"/>
                      <a:r>
                        <a:rPr lang="fr-FR" sz="1000" dirty="0" smtClean="0"/>
                        <a:t>3</a:t>
                      </a:r>
                      <a:endParaRPr lang="fr-FR" sz="1000" dirty="0"/>
                    </a:p>
                  </a:txBody>
                  <a:tcPr/>
                </a:tc>
              </a:tr>
              <a:tr h="245572">
                <a:tc>
                  <a:txBody>
                    <a:bodyPr/>
                    <a:lstStyle/>
                    <a:p>
                      <a:pPr algn="ctr"/>
                      <a:r>
                        <a:rPr lang="fr-FR" sz="1000" dirty="0" smtClean="0"/>
                        <a:t>2</a:t>
                      </a:r>
                      <a:r>
                        <a:rPr lang="fr-FR" sz="1000" baseline="30000" dirty="0" smtClean="0"/>
                        <a:t>nd</a:t>
                      </a:r>
                      <a:r>
                        <a:rPr lang="fr-FR" sz="1000" dirty="0" smtClean="0"/>
                        <a:t> dessous</a:t>
                      </a:r>
                      <a:endParaRPr lang="fr-FR" sz="1000" dirty="0"/>
                    </a:p>
                  </a:txBody>
                  <a:tcPr/>
                </a:tc>
                <a:tc>
                  <a:txBody>
                    <a:bodyPr/>
                    <a:lstStyle/>
                    <a:p>
                      <a:pPr algn="ctr"/>
                      <a:r>
                        <a:rPr lang="fr-FR" sz="1000" dirty="0" smtClean="0"/>
                        <a:t>12,5</a:t>
                      </a:r>
                      <a:endParaRPr lang="fr-FR" sz="1000" dirty="0"/>
                    </a:p>
                  </a:txBody>
                  <a:tcPr/>
                </a:tc>
                <a:tc>
                  <a:txBody>
                    <a:bodyPr/>
                    <a:lstStyle/>
                    <a:p>
                      <a:pPr algn="ctr"/>
                      <a:r>
                        <a:rPr lang="fr-FR" sz="1000" dirty="0" smtClean="0"/>
                        <a:t>48</a:t>
                      </a:r>
                      <a:endParaRPr lang="fr-FR" sz="1000" dirty="0"/>
                    </a:p>
                  </a:txBody>
                  <a:tcPr/>
                </a:tc>
                <a:tc>
                  <a:txBody>
                    <a:bodyPr/>
                    <a:lstStyle/>
                    <a:p>
                      <a:pPr algn="ctr"/>
                      <a:r>
                        <a:rPr lang="fr-FR" sz="1000" dirty="0" smtClean="0"/>
                        <a:t>1,4</a:t>
                      </a:r>
                      <a:endParaRPr lang="fr-FR" sz="1000" dirty="0"/>
                    </a:p>
                  </a:txBody>
                  <a:tcPr/>
                </a:tc>
              </a:tr>
              <a:tr h="245572">
                <a:tc>
                  <a:txBody>
                    <a:bodyPr/>
                    <a:lstStyle/>
                    <a:p>
                      <a:pPr algn="ctr"/>
                      <a:r>
                        <a:rPr lang="fr-FR" sz="1000" dirty="0" smtClean="0"/>
                        <a:t>2</a:t>
                      </a:r>
                      <a:r>
                        <a:rPr lang="fr-FR" sz="1000" baseline="30000" dirty="0" smtClean="0"/>
                        <a:t>nd</a:t>
                      </a:r>
                      <a:r>
                        <a:rPr lang="fr-FR" sz="1000" dirty="0" smtClean="0"/>
                        <a:t> dessus</a:t>
                      </a:r>
                      <a:endParaRPr lang="fr-FR" sz="1000" dirty="0"/>
                    </a:p>
                  </a:txBody>
                  <a:tcPr/>
                </a:tc>
                <a:tc>
                  <a:txBody>
                    <a:bodyPr/>
                    <a:lstStyle/>
                    <a:p>
                      <a:pPr algn="ctr"/>
                      <a:r>
                        <a:rPr lang="fr-FR" sz="1000" dirty="0" smtClean="0"/>
                        <a:t>5,3</a:t>
                      </a:r>
                      <a:endParaRPr lang="fr-FR" sz="1000" dirty="0"/>
                    </a:p>
                  </a:txBody>
                  <a:tcPr/>
                </a:tc>
                <a:tc>
                  <a:txBody>
                    <a:bodyPr/>
                    <a:lstStyle/>
                    <a:p>
                      <a:pPr algn="ctr"/>
                      <a:r>
                        <a:rPr lang="fr-FR" sz="1000" dirty="0" smtClean="0"/>
                        <a:t>15</a:t>
                      </a:r>
                      <a:endParaRPr lang="fr-FR" sz="1000" dirty="0"/>
                    </a:p>
                  </a:txBody>
                  <a:tcPr/>
                </a:tc>
                <a:tc>
                  <a:txBody>
                    <a:bodyPr/>
                    <a:lstStyle/>
                    <a:p>
                      <a:pPr algn="ctr"/>
                      <a:r>
                        <a:rPr lang="fr-FR" sz="1000" dirty="0" smtClean="0"/>
                        <a:t>2,5</a:t>
                      </a:r>
                      <a:endParaRPr lang="fr-FR" sz="1000" dirty="0"/>
                    </a:p>
                  </a:txBody>
                  <a:tcPr/>
                </a:tc>
              </a:tr>
              <a:tr h="245572">
                <a:tc>
                  <a:txBody>
                    <a:bodyPr/>
                    <a:lstStyle/>
                    <a:p>
                      <a:pPr algn="ctr"/>
                      <a:r>
                        <a:rPr lang="fr-FR" sz="1000" dirty="0" smtClean="0"/>
                        <a:t>3</a:t>
                      </a:r>
                      <a:r>
                        <a:rPr lang="fr-FR" sz="1000" baseline="30000" dirty="0" smtClean="0"/>
                        <a:t>ème</a:t>
                      </a:r>
                      <a:r>
                        <a:rPr lang="fr-FR" sz="1000" dirty="0" smtClean="0"/>
                        <a:t> dessous</a:t>
                      </a:r>
                      <a:endParaRPr lang="fr-FR" sz="1000" dirty="0"/>
                    </a:p>
                  </a:txBody>
                  <a:tcPr/>
                </a:tc>
                <a:tc>
                  <a:txBody>
                    <a:bodyPr/>
                    <a:lstStyle/>
                    <a:p>
                      <a:pPr algn="ctr"/>
                      <a:r>
                        <a:rPr lang="fr-FR" sz="1000" dirty="0" smtClean="0"/>
                        <a:t>12,2</a:t>
                      </a:r>
                      <a:endParaRPr lang="fr-FR" sz="1000" dirty="0"/>
                    </a:p>
                  </a:txBody>
                  <a:tcPr/>
                </a:tc>
                <a:tc>
                  <a:txBody>
                    <a:bodyPr/>
                    <a:lstStyle/>
                    <a:p>
                      <a:pPr algn="ctr"/>
                      <a:r>
                        <a:rPr lang="fr-FR" sz="1000" dirty="0" smtClean="0"/>
                        <a:t>38</a:t>
                      </a:r>
                      <a:endParaRPr lang="fr-FR" sz="1000" dirty="0"/>
                    </a:p>
                  </a:txBody>
                  <a:tcPr/>
                </a:tc>
                <a:tc>
                  <a:txBody>
                    <a:bodyPr/>
                    <a:lstStyle/>
                    <a:p>
                      <a:pPr algn="ctr"/>
                      <a:r>
                        <a:rPr lang="fr-FR" sz="1000" dirty="0" smtClean="0"/>
                        <a:t>1,9</a:t>
                      </a:r>
                      <a:endParaRPr lang="fr-FR" sz="1000" dirty="0"/>
                    </a:p>
                  </a:txBody>
                  <a:tcPr/>
                </a:tc>
              </a:tr>
              <a:tr h="245572">
                <a:tc>
                  <a:txBody>
                    <a:bodyPr/>
                    <a:lstStyle/>
                    <a:p>
                      <a:pPr algn="ctr"/>
                      <a:r>
                        <a:rPr lang="fr-FR" sz="1000" dirty="0" smtClean="0"/>
                        <a:t>3</a:t>
                      </a:r>
                      <a:r>
                        <a:rPr lang="fr-FR" sz="1000" baseline="30000" dirty="0" smtClean="0"/>
                        <a:t>ème</a:t>
                      </a:r>
                      <a:r>
                        <a:rPr lang="fr-FR" sz="1000" dirty="0" smtClean="0"/>
                        <a:t> dessus</a:t>
                      </a:r>
                      <a:endParaRPr lang="fr-FR" sz="1000" dirty="0"/>
                    </a:p>
                  </a:txBody>
                  <a:tcPr/>
                </a:tc>
                <a:tc>
                  <a:txBody>
                    <a:bodyPr/>
                    <a:lstStyle/>
                    <a:p>
                      <a:pPr algn="ctr"/>
                      <a:r>
                        <a:rPr lang="fr-FR" sz="1000" dirty="0" smtClean="0"/>
                        <a:t>5</a:t>
                      </a:r>
                      <a:endParaRPr lang="fr-FR" sz="1000" dirty="0"/>
                    </a:p>
                  </a:txBody>
                  <a:tcPr/>
                </a:tc>
                <a:tc>
                  <a:txBody>
                    <a:bodyPr/>
                    <a:lstStyle/>
                    <a:p>
                      <a:pPr algn="ctr"/>
                      <a:r>
                        <a:rPr lang="fr-FR" sz="1000" dirty="0" smtClean="0"/>
                        <a:t>10</a:t>
                      </a:r>
                      <a:endParaRPr lang="fr-FR" sz="1000" dirty="0"/>
                    </a:p>
                  </a:txBody>
                  <a:tcPr/>
                </a:tc>
                <a:tc>
                  <a:txBody>
                    <a:bodyPr/>
                    <a:lstStyle/>
                    <a:p>
                      <a:pPr algn="ctr"/>
                      <a:r>
                        <a:rPr lang="fr-FR" sz="1000" dirty="0" smtClean="0"/>
                        <a:t>3</a:t>
                      </a:r>
                      <a:endParaRPr lang="fr-FR" sz="1000" dirty="0"/>
                    </a:p>
                  </a:txBody>
                  <a:tcPr/>
                </a:tc>
              </a:tr>
              <a:tr h="245572">
                <a:tc>
                  <a:txBody>
                    <a:bodyPr/>
                    <a:lstStyle/>
                    <a:p>
                      <a:pPr algn="ctr"/>
                      <a:r>
                        <a:rPr lang="fr-FR" sz="1000" dirty="0" smtClean="0"/>
                        <a:t>4</a:t>
                      </a:r>
                      <a:r>
                        <a:rPr lang="fr-FR" sz="1000" baseline="30000" dirty="0" smtClean="0"/>
                        <a:t>ème</a:t>
                      </a:r>
                      <a:r>
                        <a:rPr lang="fr-FR" sz="1000" dirty="0" smtClean="0"/>
                        <a:t> dessous</a:t>
                      </a:r>
                      <a:endParaRPr lang="fr-FR" sz="1000" dirty="0"/>
                    </a:p>
                  </a:txBody>
                  <a:tcPr/>
                </a:tc>
                <a:tc>
                  <a:txBody>
                    <a:bodyPr/>
                    <a:lstStyle/>
                    <a:p>
                      <a:pPr algn="ctr"/>
                      <a:r>
                        <a:rPr lang="fr-FR" sz="1000" dirty="0" smtClean="0"/>
                        <a:t>13,47</a:t>
                      </a:r>
                      <a:endParaRPr lang="fr-FR" sz="1000" dirty="0"/>
                    </a:p>
                  </a:txBody>
                  <a:tcPr/>
                </a:tc>
                <a:tc>
                  <a:txBody>
                    <a:bodyPr/>
                    <a:lstStyle/>
                    <a:p>
                      <a:pPr algn="ctr"/>
                      <a:r>
                        <a:rPr lang="fr-FR" sz="1000" dirty="0" smtClean="0"/>
                        <a:t>31</a:t>
                      </a:r>
                      <a:endParaRPr lang="fr-FR" sz="1000" dirty="0"/>
                    </a:p>
                  </a:txBody>
                  <a:tcPr/>
                </a:tc>
                <a:tc>
                  <a:txBody>
                    <a:bodyPr/>
                    <a:lstStyle/>
                    <a:p>
                      <a:pPr algn="ctr"/>
                      <a:r>
                        <a:rPr lang="fr-FR" sz="1000" dirty="0" smtClean="0"/>
                        <a:t>2,75</a:t>
                      </a:r>
                      <a:endParaRPr lang="fr-FR" sz="1000" dirty="0"/>
                    </a:p>
                  </a:txBody>
                  <a:tcPr/>
                </a:tc>
              </a:tr>
              <a:tr h="245572">
                <a:tc>
                  <a:txBody>
                    <a:bodyPr/>
                    <a:lstStyle/>
                    <a:p>
                      <a:pPr algn="ctr"/>
                      <a:r>
                        <a:rPr lang="fr-FR" sz="1000" dirty="0" smtClean="0"/>
                        <a:t>4</a:t>
                      </a:r>
                      <a:r>
                        <a:rPr lang="fr-FR" sz="1000" baseline="30000" dirty="0" smtClean="0"/>
                        <a:t>ème</a:t>
                      </a:r>
                      <a:r>
                        <a:rPr lang="fr-FR" sz="1000" baseline="0" dirty="0" smtClean="0"/>
                        <a:t> dessus</a:t>
                      </a:r>
                      <a:endParaRPr lang="fr-FR" sz="1000" dirty="0"/>
                    </a:p>
                  </a:txBody>
                  <a:tcPr/>
                </a:tc>
                <a:tc>
                  <a:txBody>
                    <a:bodyPr/>
                    <a:lstStyle/>
                    <a:p>
                      <a:pPr algn="ctr"/>
                      <a:r>
                        <a:rPr lang="fr-FR" sz="1000" dirty="0" smtClean="0"/>
                        <a:t>6</a:t>
                      </a:r>
                      <a:endParaRPr lang="fr-FR" sz="1000" dirty="0"/>
                    </a:p>
                  </a:txBody>
                  <a:tcPr/>
                </a:tc>
                <a:tc>
                  <a:txBody>
                    <a:bodyPr/>
                    <a:lstStyle/>
                    <a:p>
                      <a:pPr algn="ctr"/>
                      <a:r>
                        <a:rPr lang="fr-FR" sz="1000" dirty="0" smtClean="0"/>
                        <a:t>9</a:t>
                      </a:r>
                      <a:endParaRPr lang="fr-FR" sz="1000" dirty="0"/>
                    </a:p>
                  </a:txBody>
                  <a:tcPr/>
                </a:tc>
                <a:tc>
                  <a:txBody>
                    <a:bodyPr/>
                    <a:lstStyle/>
                    <a:p>
                      <a:pPr algn="ctr"/>
                      <a:r>
                        <a:rPr lang="fr-FR" sz="1000" dirty="0" smtClean="0"/>
                        <a:t>4,5</a:t>
                      </a:r>
                      <a:endParaRPr lang="fr-FR" sz="1000" dirty="0"/>
                    </a:p>
                  </a:txBody>
                  <a:tcPr/>
                </a:tc>
              </a:tr>
              <a:tr h="245572">
                <a:tc>
                  <a:txBody>
                    <a:bodyPr/>
                    <a:lstStyle/>
                    <a:p>
                      <a:pPr algn="ctr"/>
                      <a:r>
                        <a:rPr lang="fr-FR" sz="1000" dirty="0" smtClean="0"/>
                        <a:t>5</a:t>
                      </a:r>
                      <a:r>
                        <a:rPr lang="fr-FR" sz="1000" baseline="30000" dirty="0" smtClean="0"/>
                        <a:t>ème</a:t>
                      </a:r>
                      <a:r>
                        <a:rPr lang="fr-FR" sz="1000" dirty="0" smtClean="0"/>
                        <a:t> dessus</a:t>
                      </a:r>
                      <a:endParaRPr lang="fr-FR" sz="1000" dirty="0"/>
                    </a:p>
                  </a:txBody>
                  <a:tcPr/>
                </a:tc>
                <a:tc>
                  <a:txBody>
                    <a:bodyPr/>
                    <a:lstStyle/>
                    <a:p>
                      <a:pPr algn="ctr"/>
                      <a:r>
                        <a:rPr lang="fr-FR" sz="1000" dirty="0" smtClean="0"/>
                        <a:t>12,8</a:t>
                      </a:r>
                      <a:endParaRPr lang="fr-FR" sz="1000" dirty="0"/>
                    </a:p>
                  </a:txBody>
                  <a:tcPr/>
                </a:tc>
                <a:tc>
                  <a:txBody>
                    <a:bodyPr/>
                    <a:lstStyle/>
                    <a:p>
                      <a:pPr algn="ctr"/>
                      <a:r>
                        <a:rPr lang="fr-FR" sz="1000" dirty="0" smtClean="0"/>
                        <a:t>23</a:t>
                      </a:r>
                      <a:endParaRPr lang="fr-FR" sz="1000" dirty="0"/>
                    </a:p>
                  </a:txBody>
                  <a:tcPr/>
                </a:tc>
                <a:tc>
                  <a:txBody>
                    <a:bodyPr/>
                    <a:lstStyle/>
                    <a:p>
                      <a:pPr algn="ctr"/>
                      <a:r>
                        <a:rPr lang="fr-FR" sz="1000" dirty="0" smtClean="0"/>
                        <a:t>3,9</a:t>
                      </a:r>
                      <a:endParaRPr lang="fr-FR" sz="1000" dirty="0"/>
                    </a:p>
                  </a:txBody>
                  <a:tcPr/>
                </a:tc>
              </a:tr>
              <a:tr h="245572">
                <a:tc>
                  <a:txBody>
                    <a:bodyPr/>
                    <a:lstStyle/>
                    <a:p>
                      <a:pPr algn="ctr"/>
                      <a:r>
                        <a:rPr lang="fr-FR" sz="1000" dirty="0" smtClean="0"/>
                        <a:t>5</a:t>
                      </a:r>
                      <a:r>
                        <a:rPr lang="fr-FR" sz="1000" baseline="30000" dirty="0" smtClean="0"/>
                        <a:t>ème</a:t>
                      </a:r>
                      <a:r>
                        <a:rPr lang="fr-FR" sz="1000" dirty="0" smtClean="0"/>
                        <a:t> dessous</a:t>
                      </a:r>
                      <a:endParaRPr lang="fr-FR" sz="1000" dirty="0"/>
                    </a:p>
                  </a:txBody>
                  <a:tcPr/>
                </a:tc>
                <a:tc>
                  <a:txBody>
                    <a:bodyPr/>
                    <a:lstStyle/>
                    <a:p>
                      <a:pPr algn="ctr"/>
                      <a:r>
                        <a:rPr lang="fr-FR" sz="1000" dirty="0" smtClean="0"/>
                        <a:t>8</a:t>
                      </a:r>
                      <a:endParaRPr lang="fr-FR" sz="1000" dirty="0"/>
                    </a:p>
                  </a:txBody>
                  <a:tcPr/>
                </a:tc>
                <a:tc>
                  <a:txBody>
                    <a:bodyPr/>
                    <a:lstStyle/>
                    <a:p>
                      <a:pPr algn="ctr"/>
                      <a:r>
                        <a:rPr lang="fr-FR" sz="1000" dirty="0" smtClean="0"/>
                        <a:t>10</a:t>
                      </a:r>
                      <a:endParaRPr lang="fr-FR" sz="1000" dirty="0"/>
                    </a:p>
                  </a:txBody>
                  <a:tcPr/>
                </a:tc>
                <a:tc>
                  <a:txBody>
                    <a:bodyPr/>
                    <a:lstStyle/>
                    <a:p>
                      <a:pPr algn="ctr"/>
                      <a:r>
                        <a:rPr lang="fr-FR" sz="1000" dirty="0" smtClean="0"/>
                        <a:t>7</a:t>
                      </a:r>
                      <a:endParaRPr lang="fr-FR" sz="1000" dirty="0"/>
                    </a:p>
                  </a:txBody>
                  <a:tcPr/>
                </a:tc>
              </a:tr>
              <a:tr h="245572">
                <a:tc>
                  <a:txBody>
                    <a:bodyPr/>
                    <a:lstStyle/>
                    <a:p>
                      <a:pPr algn="ctr"/>
                      <a:r>
                        <a:rPr lang="fr-FR" sz="1000" dirty="0" smtClean="0"/>
                        <a:t>6</a:t>
                      </a:r>
                      <a:r>
                        <a:rPr lang="fr-FR" sz="1000" baseline="30000" dirty="0" smtClean="0"/>
                        <a:t>ème</a:t>
                      </a:r>
                      <a:r>
                        <a:rPr lang="fr-FR" sz="1000" baseline="0" dirty="0" smtClean="0"/>
                        <a:t> dessous</a:t>
                      </a:r>
                      <a:endParaRPr lang="fr-FR" sz="1000" dirty="0"/>
                    </a:p>
                  </a:txBody>
                  <a:tcPr/>
                </a:tc>
                <a:tc>
                  <a:txBody>
                    <a:bodyPr/>
                    <a:lstStyle/>
                    <a:p>
                      <a:pPr algn="ctr"/>
                      <a:r>
                        <a:rPr lang="fr-FR" sz="1000" dirty="0" smtClean="0"/>
                        <a:t>19</a:t>
                      </a:r>
                      <a:endParaRPr lang="fr-FR" sz="1000" dirty="0"/>
                    </a:p>
                  </a:txBody>
                  <a:tcPr/>
                </a:tc>
                <a:tc>
                  <a:txBody>
                    <a:bodyPr/>
                    <a:lstStyle/>
                    <a:p>
                      <a:pPr algn="ctr"/>
                      <a:r>
                        <a:rPr lang="fr-FR" sz="1000" dirty="0" smtClean="0"/>
                        <a:t>29</a:t>
                      </a:r>
                      <a:endParaRPr lang="fr-FR" sz="1000" dirty="0"/>
                    </a:p>
                  </a:txBody>
                  <a:tcPr/>
                </a:tc>
                <a:tc>
                  <a:txBody>
                    <a:bodyPr/>
                    <a:lstStyle/>
                    <a:p>
                      <a:pPr algn="ctr"/>
                      <a:r>
                        <a:rPr lang="fr-FR" sz="1000" dirty="0" smtClean="0"/>
                        <a:t>6,5</a:t>
                      </a:r>
                      <a:endParaRPr lang="fr-FR" sz="1000" dirty="0"/>
                    </a:p>
                  </a:txBody>
                  <a:tcPr/>
                </a:tc>
              </a:tr>
            </a:tbl>
          </a:graphicData>
        </a:graphic>
      </p:graphicFrame>
      <p:sp>
        <p:nvSpPr>
          <p:cNvPr id="12" name="ZoneTexte 11"/>
          <p:cNvSpPr txBox="1"/>
          <p:nvPr/>
        </p:nvSpPr>
        <p:spPr>
          <a:xfrm>
            <a:off x="2951820" y="6389543"/>
            <a:ext cx="2448272" cy="261610"/>
          </a:xfrm>
          <a:prstGeom prst="rect">
            <a:avLst/>
          </a:prstGeom>
          <a:noFill/>
        </p:spPr>
        <p:txBody>
          <a:bodyPr wrap="square" rtlCol="0">
            <a:spAutoFit/>
          </a:bodyPr>
          <a:lstStyle/>
          <a:p>
            <a:pPr algn="ctr"/>
            <a:r>
              <a:rPr lang="fr-FR" sz="1100" dirty="0" smtClean="0"/>
              <a:t>Caractéristiques des engrenages</a:t>
            </a:r>
            <a:endParaRPr lang="fr-FR" sz="1100" dirty="0"/>
          </a:p>
        </p:txBody>
      </p:sp>
    </p:spTree>
    <p:extLst>
      <p:ext uri="{BB962C8B-B14F-4D97-AF65-F5344CB8AC3E}">
        <p14:creationId xmlns:p14="http://schemas.microsoft.com/office/powerpoint/2010/main" val="384172108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95736" y="332656"/>
            <a:ext cx="4380262"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Le Robot M.I.M.I.</a:t>
            </a:r>
          </a:p>
        </p:txBody>
      </p:sp>
      <p:sp>
        <p:nvSpPr>
          <p:cNvPr id="9" name="Arrondir un rectangle à un seul coin 8"/>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0" name="ZoneTexte 9"/>
          <p:cNvSpPr txBox="1"/>
          <p:nvPr/>
        </p:nvSpPr>
        <p:spPr>
          <a:xfrm>
            <a:off x="1043608" y="5542334"/>
            <a:ext cx="576064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Le robot </a:t>
            </a:r>
            <a:r>
              <a:rPr lang="fr-FR" sz="1400" b="1" dirty="0" smtClean="0">
                <a:solidFill>
                  <a:schemeClr val="bg1"/>
                </a:solidFill>
                <a:latin typeface="Arial" pitchFamily="34" charset="0"/>
                <a:cs typeface="Arial" pitchFamily="34" charset="0"/>
              </a:rPr>
              <a:t>« M.I.M.I. » </a:t>
            </a:r>
            <a:r>
              <a:rPr lang="fr-FR" sz="1400" dirty="0" smtClean="0">
                <a:solidFill>
                  <a:schemeClr val="bg1"/>
                </a:solidFill>
                <a:latin typeface="Arial" pitchFamily="34" charset="0"/>
                <a:cs typeface="Arial" pitchFamily="34" charset="0"/>
              </a:rPr>
              <a:t>destiné aux enseignements STI2D / SSI est issu de ce véritable robot. De forme </a:t>
            </a:r>
            <a:r>
              <a:rPr lang="fr-FR" sz="1400" dirty="0" err="1" smtClean="0">
                <a:solidFill>
                  <a:schemeClr val="bg1"/>
                </a:solidFill>
                <a:latin typeface="Arial" pitchFamily="34" charset="0"/>
                <a:cs typeface="Arial" pitchFamily="34" charset="0"/>
              </a:rPr>
              <a:t>insectoïde</a:t>
            </a:r>
            <a:r>
              <a:rPr lang="fr-FR" sz="1400" dirty="0" smtClean="0">
                <a:solidFill>
                  <a:schemeClr val="bg1"/>
                </a:solidFill>
                <a:latin typeface="Arial" pitchFamily="34" charset="0"/>
                <a:cs typeface="Arial" pitchFamily="34" charset="0"/>
              </a:rPr>
              <a:t>, il est assemblé à partir d’éléments modulaires. Il intègre sa propre électronique de commande, lui permettant de se déplacer en toute autonomie ou à partir d’une tablette tactile.</a:t>
            </a:r>
            <a:endParaRPr lang="fr-FR" sz="1400" dirty="0">
              <a:solidFill>
                <a:schemeClr val="bg1"/>
              </a:solidFill>
              <a:latin typeface="Arial" pitchFamily="34" charset="0"/>
              <a:cs typeface="Arial" pitchFamily="34" charset="0"/>
            </a:endParaRPr>
          </a:p>
        </p:txBody>
      </p:sp>
      <p:pic>
        <p:nvPicPr>
          <p:cNvPr id="7" name="Image 6" descr="Antenn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24807">
            <a:off x="2874066" y="1688806"/>
            <a:ext cx="543631" cy="320189"/>
          </a:xfrm>
          <a:prstGeom prst="rect">
            <a:avLst/>
          </a:prstGeom>
        </p:spPr>
      </p:pic>
      <p:pic>
        <p:nvPicPr>
          <p:cNvPr id="8" name="Image 7" descr="Tablette Appli.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56" y="2132856"/>
            <a:ext cx="2304256" cy="3115897"/>
          </a:xfrm>
          <a:prstGeom prst="rect">
            <a:avLst/>
          </a:prstGeom>
        </p:spPr>
      </p:pic>
      <p:pic>
        <p:nvPicPr>
          <p:cNvPr id="11" name="Image 10" descr="MIMI-New.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3968" y="1268760"/>
            <a:ext cx="3779520" cy="4062984"/>
          </a:xfrm>
          <a:prstGeom prst="rect">
            <a:avLst/>
          </a:prstGeom>
        </p:spPr>
      </p:pic>
      <p:pic>
        <p:nvPicPr>
          <p:cNvPr id="13" name="Image 12" descr="bluetooth.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9952" y="908720"/>
            <a:ext cx="459494" cy="648072"/>
          </a:xfrm>
          <a:prstGeom prst="rect">
            <a:avLst/>
          </a:prstGeom>
        </p:spPr>
      </p:pic>
      <p:pic>
        <p:nvPicPr>
          <p:cNvPr id="14" name="Image 13" descr="Antenn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441497">
            <a:off x="5122059" y="1275498"/>
            <a:ext cx="543631" cy="320189"/>
          </a:xfrm>
          <a:prstGeom prst="rect">
            <a:avLst/>
          </a:prstGeom>
        </p:spPr>
      </p:pic>
    </p:spTree>
    <p:extLst>
      <p:ext uri="{BB962C8B-B14F-4D97-AF65-F5344CB8AC3E}">
        <p14:creationId xmlns:p14="http://schemas.microsoft.com/office/powerpoint/2010/main" val="120986181"/>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M6-c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sp>
        <p:nvSpPr>
          <p:cNvPr id="13" name="ZoneTexte 12"/>
          <p:cNvSpPr txBox="1"/>
          <p:nvPr/>
        </p:nvSpPr>
        <p:spPr>
          <a:xfrm>
            <a:off x="4644008" y="1125319"/>
            <a:ext cx="3708412" cy="4539704"/>
          </a:xfrm>
          <a:prstGeom prst="rect">
            <a:avLst/>
          </a:prstGeom>
          <a:noFill/>
        </p:spPr>
        <p:txBody>
          <a:bodyPr wrap="square" rtlCol="0">
            <a:spAutoFit/>
          </a:bodyPr>
          <a:lstStyle/>
          <a:p>
            <a:pPr algn="ctr"/>
            <a:r>
              <a:rPr lang="fr-FR" sz="1100" b="1" u="sng" dirty="0" smtClean="0">
                <a:cs typeface="Arial" pitchFamily="34" charset="0"/>
              </a:rPr>
              <a:t>Extrait de l’activité pédagogique MEI n° ETT 1 M6-c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Mettre en évidence le rôle des capteurs utilisés par rapport aux spécifications du cahier des charges (détection, mouvement, télécommande) afin de prévoir une démarche de test avant une opération de maintenance.</a:t>
            </a:r>
            <a:endParaRPr lang="fr-FR" sz="1100" dirty="0" smtClean="0">
              <a:cs typeface="Arial" pitchFamily="34" charset="0"/>
            </a:endParaRPr>
          </a:p>
          <a:p>
            <a:endParaRPr lang="fr-FR" sz="500" b="1" u="sng"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Identifiez les différents capteurs utilisés.</a:t>
            </a:r>
          </a:p>
          <a:p>
            <a:r>
              <a:rPr lang="fr-FR" sz="1100" dirty="0"/>
              <a:t>- Indiquer leur rôle par rapport au cahier des charges.</a:t>
            </a:r>
          </a:p>
          <a:p>
            <a:r>
              <a:rPr lang="fr-FR" sz="1100" dirty="0"/>
              <a:t>- Précisez leur type de sortie et la grandeur mesurée correspondante.</a:t>
            </a:r>
          </a:p>
          <a:p>
            <a:r>
              <a:rPr lang="fr-FR" sz="1100" dirty="0"/>
              <a:t>- Décrire la chaîne d’acquisition.</a:t>
            </a:r>
          </a:p>
          <a:p>
            <a:r>
              <a:rPr lang="fr-FR" sz="1100" dirty="0"/>
              <a:t>- Modéliser le capteur à partir de la documentation technique ou par expérimentation.</a:t>
            </a:r>
          </a:p>
          <a:p>
            <a:r>
              <a:rPr lang="fr-FR" sz="1100" dirty="0"/>
              <a:t>- Implanter le traitement logiciel sous « </a:t>
            </a:r>
            <a:r>
              <a:rPr lang="fr-FR" sz="1100" dirty="0" err="1"/>
              <a:t>labview</a:t>
            </a:r>
            <a:r>
              <a:rPr lang="fr-FR" sz="1100" dirty="0"/>
              <a:t> » pour linéariser ou mettre à l’échelle le capteur.</a:t>
            </a:r>
          </a:p>
          <a:p>
            <a:r>
              <a:rPr lang="fr-FR" sz="1100" dirty="0"/>
              <a:t>- Effectuer les essais permettant de valider le modèle.</a:t>
            </a:r>
          </a:p>
          <a:p>
            <a:r>
              <a:rPr lang="fr-FR" sz="1100" dirty="0"/>
              <a:t>- Conclure sur l’origine des écarts observés</a:t>
            </a:r>
            <a:r>
              <a:rPr lang="fr-FR" sz="1100" dirty="0" smtClean="0"/>
              <a:t>.</a:t>
            </a:r>
            <a:endParaRPr lang="fr-FR" sz="1100" dirty="0"/>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Les capteurs sont identifiés et les résultats ainsi que les écarts sont expliqués.</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6393" y="1160748"/>
            <a:ext cx="3401591"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157338"/>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1 M6-c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658896" y="2011375"/>
            <a:ext cx="2448272" cy="261610"/>
          </a:xfrm>
          <a:prstGeom prst="rect">
            <a:avLst/>
          </a:prstGeom>
          <a:noFill/>
        </p:spPr>
        <p:txBody>
          <a:bodyPr wrap="square" rtlCol="0">
            <a:spAutoFit/>
          </a:bodyPr>
          <a:lstStyle/>
          <a:p>
            <a:pPr algn="ctr"/>
            <a:r>
              <a:rPr lang="fr-FR" sz="1100" dirty="0" smtClean="0"/>
              <a:t>Exigences du télémètre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développée avec corrigés</a:t>
            </a:r>
            <a:endParaRPr lang="fr-FR" sz="1400" b="1" i="1" dirty="0">
              <a:solidFill>
                <a:srgbClr val="00B050"/>
              </a:solidFill>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612" y="1106192"/>
            <a:ext cx="3996444" cy="898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4612" y="1040103"/>
            <a:ext cx="2621552" cy="118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601252" y="2229286"/>
            <a:ext cx="2448272" cy="261610"/>
          </a:xfrm>
          <a:prstGeom prst="rect">
            <a:avLst/>
          </a:prstGeom>
          <a:noFill/>
        </p:spPr>
        <p:txBody>
          <a:bodyPr wrap="square" rtlCol="0">
            <a:spAutoFit/>
          </a:bodyPr>
          <a:lstStyle/>
          <a:p>
            <a:pPr algn="ctr"/>
            <a:r>
              <a:rPr lang="fr-FR" sz="1100" dirty="0" smtClean="0"/>
              <a:t>Linéarisation du capteur</a:t>
            </a:r>
            <a:endParaRPr lang="fr-FR" sz="1100" dirty="0"/>
          </a:p>
        </p:txBody>
      </p:sp>
      <p:pic>
        <p:nvPicPr>
          <p:cNvPr id="410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9611" y="2632419"/>
            <a:ext cx="5384963" cy="1069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375755" y="3712624"/>
            <a:ext cx="2448272" cy="261610"/>
          </a:xfrm>
          <a:prstGeom prst="rect">
            <a:avLst/>
          </a:prstGeom>
          <a:noFill/>
        </p:spPr>
        <p:txBody>
          <a:bodyPr wrap="square" rtlCol="0">
            <a:spAutoFit/>
          </a:bodyPr>
          <a:lstStyle/>
          <a:p>
            <a:pPr algn="ctr"/>
            <a:r>
              <a:rPr lang="fr-FR" sz="1100" dirty="0" smtClean="0"/>
              <a:t>Information télémètre dans </a:t>
            </a:r>
            <a:r>
              <a:rPr lang="fr-FR" sz="1100" dirty="0" err="1" smtClean="0"/>
              <a:t>Labview</a:t>
            </a:r>
            <a:endParaRPr lang="fr-FR" sz="1100" dirty="0"/>
          </a:p>
        </p:txBody>
      </p:sp>
      <p:pic>
        <p:nvPicPr>
          <p:cNvPr id="4101"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8895" y="4196494"/>
            <a:ext cx="5452157" cy="1851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2375756" y="6047710"/>
            <a:ext cx="3600400" cy="261610"/>
          </a:xfrm>
          <a:prstGeom prst="rect">
            <a:avLst/>
          </a:prstGeom>
          <a:noFill/>
        </p:spPr>
        <p:txBody>
          <a:bodyPr wrap="square" rtlCol="0">
            <a:spAutoFit/>
          </a:bodyPr>
          <a:lstStyle/>
          <a:p>
            <a:pPr algn="ctr"/>
            <a:r>
              <a:rPr lang="fr-FR" sz="1100" dirty="0" smtClean="0"/>
              <a:t>Linéarisation du télémètre dans </a:t>
            </a:r>
            <a:r>
              <a:rPr lang="fr-FR" sz="1100" dirty="0" err="1" smtClean="0"/>
              <a:t>Labview</a:t>
            </a:r>
            <a:endParaRPr lang="fr-FR" sz="1100" dirty="0"/>
          </a:p>
        </p:txBody>
      </p:sp>
    </p:spTree>
    <p:extLst>
      <p:ext uri="{BB962C8B-B14F-4D97-AF65-F5344CB8AC3E}">
        <p14:creationId xmlns:p14="http://schemas.microsoft.com/office/powerpoint/2010/main" val="257198639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spect="1"/>
          </p:cNvSpPr>
          <p:nvPr/>
        </p:nvSpPr>
        <p:spPr>
          <a:xfrm>
            <a:off x="431540" y="144016"/>
            <a:ext cx="728700" cy="728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b="1" dirty="0" smtClean="0"/>
              <a:t>ETT</a:t>
            </a:r>
            <a:r>
              <a:rPr lang="fr-FR" sz="1100" b="1" dirty="0" smtClean="0"/>
              <a:t> </a:t>
            </a:r>
            <a:endParaRPr lang="fr-FR" sz="1100" b="1" dirty="0"/>
          </a:p>
        </p:txBody>
      </p:sp>
      <p:sp>
        <p:nvSpPr>
          <p:cNvPr id="9" name="Rectangle 3"/>
          <p:cNvSpPr>
            <a:spLocks noChangeArrowheads="1"/>
          </p:cNvSpPr>
          <p:nvPr/>
        </p:nvSpPr>
        <p:spPr bwMode="auto">
          <a:xfrm>
            <a:off x="1187624" y="332656"/>
            <a:ext cx="32763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FR" sz="1600" b="1" dirty="0" smtClean="0">
                <a:solidFill>
                  <a:schemeClr val="accent6"/>
                </a:solidFill>
                <a:latin typeface="Calibri" pitchFamily="34" charset="0"/>
                <a:ea typeface="Times New Roman" pitchFamily="18" charset="0"/>
                <a:cs typeface="Times New Roman" pitchFamily="18" charset="0"/>
              </a:rPr>
              <a:t>Activité pédagogique </a:t>
            </a:r>
            <a:r>
              <a:rPr kumimoji="0" lang="fr-FR" sz="1600" b="1" i="0" u="none" strike="noStrike" cap="none" normalizeH="0" baseline="0" dirty="0" smtClean="0">
                <a:ln>
                  <a:noFill/>
                </a:ln>
                <a:solidFill>
                  <a:schemeClr val="accent6"/>
                </a:solidFill>
                <a:effectLst/>
                <a:latin typeface="Calibri" pitchFamily="34" charset="0"/>
                <a:ea typeface="Times New Roman" pitchFamily="18" charset="0"/>
                <a:cs typeface="Times New Roman" pitchFamily="18" charset="0"/>
              </a:rPr>
              <a:t> ETT T M6-c :</a:t>
            </a:r>
            <a:endParaRPr kumimoji="0" lang="fr-FR" sz="1600" b="0" i="0" u="none" strike="noStrike" cap="none" normalizeH="0" baseline="0" dirty="0" smtClean="0">
              <a:ln>
                <a:noFill/>
              </a:ln>
              <a:solidFill>
                <a:schemeClr val="accent6"/>
              </a:solidFill>
              <a:effectLst/>
              <a:latin typeface="Arial" pitchFamily="34" charset="0"/>
            </a:endParaRPr>
          </a:p>
        </p:txBody>
      </p:sp>
      <p:sp>
        <p:nvSpPr>
          <p:cNvPr id="15" name="ZoneTexte 14"/>
          <p:cNvSpPr txBox="1"/>
          <p:nvPr/>
        </p:nvSpPr>
        <p:spPr>
          <a:xfrm>
            <a:off x="1403648" y="6129300"/>
            <a:ext cx="2448272" cy="261610"/>
          </a:xfrm>
          <a:prstGeom prst="rect">
            <a:avLst/>
          </a:prstGeom>
          <a:noFill/>
        </p:spPr>
        <p:txBody>
          <a:bodyPr wrap="square" rtlCol="0">
            <a:spAutoFit/>
          </a:bodyPr>
          <a:lstStyle/>
          <a:p>
            <a:pPr algn="ctr"/>
            <a:r>
              <a:rPr lang="fr-FR" sz="1100" dirty="0" smtClean="0"/>
              <a:t>Fiche pédagogique</a:t>
            </a:r>
            <a:endParaRPr lang="fr-FR" sz="1100" dirty="0"/>
          </a:p>
        </p:txBody>
      </p:sp>
      <p:sp>
        <p:nvSpPr>
          <p:cNvPr id="16" name="ZoneTexte 15"/>
          <p:cNvSpPr txBox="1"/>
          <p:nvPr/>
        </p:nvSpPr>
        <p:spPr>
          <a:xfrm>
            <a:off x="5004048" y="409600"/>
            <a:ext cx="2988332" cy="307777"/>
          </a:xfrm>
          <a:prstGeom prst="rect">
            <a:avLst/>
          </a:prstGeom>
          <a:noFill/>
        </p:spPr>
        <p:txBody>
          <a:bodyPr wrap="square" rtlCol="0">
            <a:spAutoFit/>
          </a:bodyPr>
          <a:lstStyle/>
          <a:p>
            <a:pPr algn="ctr"/>
            <a:r>
              <a:rPr lang="fr-FR" sz="1400" b="1" i="1" dirty="0" smtClean="0">
                <a:solidFill>
                  <a:srgbClr val="00B050"/>
                </a:solidFill>
              </a:rPr>
              <a:t>Activité proposée non développée</a:t>
            </a:r>
            <a:endParaRPr lang="fr-FR" sz="1400" b="1" i="1" dirty="0">
              <a:solidFill>
                <a:srgbClr val="00B050"/>
              </a:solidFill>
            </a:endParaRPr>
          </a:p>
        </p:txBody>
      </p:sp>
      <p:sp>
        <p:nvSpPr>
          <p:cNvPr id="13" name="ZoneTexte 12"/>
          <p:cNvSpPr txBox="1"/>
          <p:nvPr/>
        </p:nvSpPr>
        <p:spPr>
          <a:xfrm>
            <a:off x="4644008" y="1125319"/>
            <a:ext cx="3708412" cy="4201150"/>
          </a:xfrm>
          <a:prstGeom prst="rect">
            <a:avLst/>
          </a:prstGeom>
          <a:noFill/>
        </p:spPr>
        <p:txBody>
          <a:bodyPr wrap="square" rtlCol="0">
            <a:spAutoFit/>
          </a:bodyPr>
          <a:lstStyle/>
          <a:p>
            <a:pPr algn="ctr"/>
            <a:r>
              <a:rPr lang="fr-FR" sz="1100" b="1" u="sng" dirty="0" smtClean="0">
                <a:cs typeface="Arial" pitchFamily="34" charset="0"/>
              </a:rPr>
              <a:t>Extrait de l’activité pédagogique MEI n° ETT T M6-c :</a:t>
            </a:r>
          </a:p>
          <a:p>
            <a:endParaRPr lang="fr-FR" sz="1100" b="1" u="sng" dirty="0" smtClean="0">
              <a:cs typeface="Arial" pitchFamily="34" charset="0"/>
            </a:endParaRPr>
          </a:p>
          <a:p>
            <a:r>
              <a:rPr lang="fr-FR" sz="1100" b="1" u="sng" dirty="0" smtClean="0">
                <a:cs typeface="Arial" pitchFamily="34" charset="0"/>
              </a:rPr>
              <a:t>Problématique posée à l’équipe :</a:t>
            </a:r>
          </a:p>
          <a:p>
            <a:endParaRPr lang="fr-FR" sz="500" b="1" u="sng" dirty="0" smtClean="0">
              <a:cs typeface="Arial" pitchFamily="34" charset="0"/>
            </a:endParaRPr>
          </a:p>
          <a:p>
            <a:r>
              <a:rPr lang="fr-FR" sz="1100" dirty="0">
                <a:cs typeface="Arial" pitchFamily="34" charset="0"/>
              </a:rPr>
              <a:t>Valider l’échange d’information sur le réseau CAN à partir de la définition des interfaces numériques (spécification des trames) afin de prévoir une procédure de test destinée a une opération de </a:t>
            </a:r>
            <a:r>
              <a:rPr lang="fr-FR" sz="1100" dirty="0" smtClean="0">
                <a:cs typeface="Arial" pitchFamily="34" charset="0"/>
              </a:rPr>
              <a:t>maintenance.</a:t>
            </a:r>
          </a:p>
          <a:p>
            <a:endParaRPr lang="fr-FR" sz="500" b="1" u="sng" dirty="0">
              <a:cs typeface="Arial" pitchFamily="34" charset="0"/>
            </a:endParaRPr>
          </a:p>
          <a:p>
            <a:r>
              <a:rPr lang="fr-FR" sz="1100" b="1" u="sng" dirty="0" smtClean="0">
                <a:cs typeface="Arial" pitchFamily="34" charset="0"/>
              </a:rPr>
              <a:t>Travail demandé :</a:t>
            </a:r>
          </a:p>
          <a:p>
            <a:endParaRPr lang="fr-FR" sz="500" b="1" u="sng" dirty="0" smtClean="0">
              <a:cs typeface="Arial" pitchFamily="34" charset="0"/>
            </a:endParaRPr>
          </a:p>
          <a:p>
            <a:r>
              <a:rPr lang="fr-FR" sz="1100" dirty="0"/>
              <a:t>A partir du système en état de fonctionnement :</a:t>
            </a:r>
          </a:p>
          <a:p>
            <a:r>
              <a:rPr lang="fr-FR" sz="1100" dirty="0"/>
              <a:t>- Identifier schématiquement la constitution du réseau (nœud CAN)</a:t>
            </a:r>
          </a:p>
          <a:p>
            <a:r>
              <a:rPr lang="fr-FR" sz="1100" dirty="0"/>
              <a:t>- Identifier les nœuds destinataires des messages pour différentes commandes fonctionnelles (analyse des filtres).</a:t>
            </a:r>
          </a:p>
          <a:p>
            <a:r>
              <a:rPr lang="fr-FR" sz="1100" dirty="0"/>
              <a:t>- Effectuer l’émission des messages et caractériser les informations transitant sur le bus (chronogrammes).</a:t>
            </a:r>
          </a:p>
          <a:p>
            <a:r>
              <a:rPr lang="fr-FR" sz="1100" dirty="0"/>
              <a:t>- Décoder différentes trames et vérifier leur contenu par rapport à la définition des interfaces.</a:t>
            </a:r>
          </a:p>
          <a:p>
            <a:r>
              <a:rPr lang="fr-FR" sz="1100" dirty="0"/>
              <a:t>- Rédiger une procédure de test validant le fonctionnement des échanges CAN.</a:t>
            </a:r>
          </a:p>
          <a:p>
            <a:endParaRPr lang="fr-FR" sz="500" dirty="0" smtClean="0">
              <a:cs typeface="Arial" pitchFamily="34" charset="0"/>
            </a:endParaRPr>
          </a:p>
          <a:p>
            <a:r>
              <a:rPr lang="fr-FR" sz="1100" b="1" u="sng" dirty="0" smtClean="0">
                <a:cs typeface="Arial" pitchFamily="34" charset="0"/>
              </a:rPr>
              <a:t>Résultats attendus :</a:t>
            </a:r>
          </a:p>
          <a:p>
            <a:endParaRPr lang="fr-FR" sz="500" dirty="0">
              <a:cs typeface="Arial" pitchFamily="34" charset="0"/>
            </a:endParaRPr>
          </a:p>
          <a:p>
            <a:r>
              <a:rPr lang="fr-FR" sz="1100" dirty="0" smtClean="0">
                <a:cs typeface="Arial" pitchFamily="34" charset="0"/>
              </a:rPr>
              <a:t>Les échanges d’information sur le bus CAN sont validés.</a:t>
            </a:r>
            <a:endParaRPr lang="fr-FR" sz="500" b="1" u="sng" dirty="0" smtClean="0">
              <a:latin typeface="Arial" pitchFamily="34" charset="0"/>
              <a:cs typeface="Arial" pitchFamily="34" charset="0"/>
            </a:endParaRPr>
          </a:p>
          <a:p>
            <a:endParaRPr lang="fr-FR" sz="1100" dirty="0">
              <a:latin typeface="Arial" pitchFamily="34" charset="0"/>
              <a:cs typeface="Arial"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8861" y="1161284"/>
            <a:ext cx="3409123" cy="48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15733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149731"/>
            <a:ext cx="7776864"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Couverture pédagogique STI2D : Spécialités</a:t>
            </a:r>
            <a:endParaRPr lang="fr-FR" sz="2400" b="1" dirty="0">
              <a:solidFill>
                <a:schemeClr val="tx2">
                  <a:lumMod val="60000"/>
                  <a:lumOff val="40000"/>
                </a:schemeClr>
              </a:solidFill>
              <a:latin typeface="Arial" pitchFamily="34" charset="0"/>
              <a:cs typeface="Arial" pitchFamily="34" charset="0"/>
            </a:endParaRPr>
          </a:p>
        </p:txBody>
      </p:sp>
      <p:grpSp>
        <p:nvGrpSpPr>
          <p:cNvPr id="6" name="Groupe 6"/>
          <p:cNvGrpSpPr/>
          <p:nvPr/>
        </p:nvGrpSpPr>
        <p:grpSpPr>
          <a:xfrm>
            <a:off x="899592" y="5733255"/>
            <a:ext cx="5940660" cy="1044115"/>
            <a:chOff x="899592" y="5481228"/>
            <a:chExt cx="5940660" cy="1296144"/>
          </a:xfrm>
        </p:grpSpPr>
        <p:sp>
          <p:nvSpPr>
            <p:cNvPr id="8" name="Arrondir un rectangle à un seul coin 7"/>
            <p:cNvSpPr/>
            <p:nvPr/>
          </p:nvSpPr>
          <p:spPr>
            <a:xfrm flipH="1" flipV="1">
              <a:off x="899592" y="5481228"/>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9" name="ZoneTexte 8"/>
            <p:cNvSpPr txBox="1"/>
            <p:nvPr/>
          </p:nvSpPr>
          <p:spPr>
            <a:xfrm>
              <a:off x="936104" y="5517233"/>
              <a:ext cx="5904148" cy="916963"/>
            </a:xfrm>
            <a:prstGeom prst="rect">
              <a:avLst/>
            </a:prstGeom>
            <a:noFill/>
          </p:spPr>
          <p:txBody>
            <a:bodyPr wrap="square" rtlCol="0">
              <a:spAutoFit/>
            </a:bodyPr>
            <a:lstStyle/>
            <a:p>
              <a:pPr algn="just">
                <a:tabLst>
                  <a:tab pos="266700" algn="l"/>
                </a:tabLst>
              </a:pPr>
              <a:r>
                <a:rPr lang="fr-FR" sz="1400" dirty="0" smtClean="0">
                  <a:solidFill>
                    <a:schemeClr val="bg1"/>
                  </a:solidFill>
                  <a:latin typeface="Arial" pitchFamily="34" charset="0"/>
                  <a:cs typeface="Arial" pitchFamily="34" charset="0"/>
                </a:rPr>
                <a:t>Le Pack </a:t>
              </a:r>
              <a:r>
                <a:rPr lang="fr-FR" sz="1400" dirty="0" err="1" smtClean="0">
                  <a:solidFill>
                    <a:schemeClr val="bg1"/>
                  </a:solidFill>
                  <a:latin typeface="Arial" pitchFamily="34" charset="0"/>
                  <a:cs typeface="Arial" pitchFamily="34" charset="0"/>
                </a:rPr>
                <a:t>Bioloid</a:t>
              </a:r>
              <a:r>
                <a:rPr lang="fr-FR" sz="1400" dirty="0" smtClean="0">
                  <a:solidFill>
                    <a:schemeClr val="bg1"/>
                  </a:solidFill>
                  <a:latin typeface="Arial" pitchFamily="34" charset="0"/>
                  <a:cs typeface="Arial" pitchFamily="34" charset="0"/>
                </a:rPr>
                <a:t> Premium permet de réaliser des activités de projet pour les spécialités Innovation Technologique et </a:t>
              </a:r>
              <a:r>
                <a:rPr lang="fr-FR" sz="1400" dirty="0" err="1" smtClean="0">
                  <a:solidFill>
                    <a:schemeClr val="bg1"/>
                  </a:solidFill>
                  <a:latin typeface="Arial" pitchFamily="34" charset="0"/>
                  <a:cs typeface="Arial" pitchFamily="34" charset="0"/>
                </a:rPr>
                <a:t>Eco-conception</a:t>
              </a:r>
              <a:r>
                <a:rPr lang="fr-FR" sz="1400" dirty="0" smtClean="0">
                  <a:solidFill>
                    <a:schemeClr val="bg1"/>
                  </a:solidFill>
                  <a:latin typeface="Arial" pitchFamily="34" charset="0"/>
                  <a:cs typeface="Arial" pitchFamily="34" charset="0"/>
                </a:rPr>
                <a:t> « ITEC » et  Système d’Information et Numérique « SIN ».</a:t>
              </a:r>
              <a:endParaRPr lang="fr-FR" sz="1400" b="1" dirty="0" smtClean="0">
                <a:solidFill>
                  <a:schemeClr val="bg1"/>
                </a:solidFill>
                <a:latin typeface="Arial" pitchFamily="34" charset="0"/>
                <a:cs typeface="Arial" pitchFamily="34" charset="0"/>
              </a:endParaRPr>
            </a:p>
          </p:txBody>
        </p:sp>
      </p:grpSp>
      <p:sp>
        <p:nvSpPr>
          <p:cNvPr id="14" name="Ellipse 13"/>
          <p:cNvSpPr>
            <a:spLocks noChangeAspect="1"/>
          </p:cNvSpPr>
          <p:nvPr/>
        </p:nvSpPr>
        <p:spPr>
          <a:xfrm>
            <a:off x="431540" y="149731"/>
            <a:ext cx="728700" cy="7287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dirty="0" smtClean="0"/>
              <a:t>SIN</a:t>
            </a:r>
            <a:r>
              <a:rPr lang="fr-FR" sz="1100" b="1" dirty="0" smtClean="0"/>
              <a:t> </a:t>
            </a:r>
            <a:endParaRPr lang="fr-FR" sz="1100" b="1" dirty="0"/>
          </a:p>
        </p:txBody>
      </p:sp>
      <p:sp>
        <p:nvSpPr>
          <p:cNvPr id="16" name="Ellipse 15"/>
          <p:cNvSpPr>
            <a:spLocks noChangeAspect="1"/>
          </p:cNvSpPr>
          <p:nvPr/>
        </p:nvSpPr>
        <p:spPr>
          <a:xfrm>
            <a:off x="431540" y="980728"/>
            <a:ext cx="728700" cy="7287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t>ITEC</a:t>
            </a:r>
            <a:r>
              <a:rPr lang="fr-FR" sz="1100" b="1" dirty="0" smtClean="0"/>
              <a:t> </a:t>
            </a:r>
            <a:endParaRPr lang="fr-FR" sz="1100" b="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568" y="980728"/>
            <a:ext cx="5273044" cy="4232312"/>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608" y="2492896"/>
            <a:ext cx="1637816" cy="1735464"/>
          </a:xfrm>
          <a:prstGeom prst="rect">
            <a:avLst/>
          </a:prstGeom>
        </p:spPr>
      </p:pic>
    </p:spTree>
    <p:extLst>
      <p:ext uri="{BB962C8B-B14F-4D97-AF65-F5344CB8AC3E}">
        <p14:creationId xmlns:p14="http://schemas.microsoft.com/office/powerpoint/2010/main" val="74790632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ndir un rectangle à un seul coin 25"/>
          <p:cNvSpPr/>
          <p:nvPr/>
        </p:nvSpPr>
        <p:spPr>
          <a:xfrm flipH="1" flipV="1">
            <a:off x="899592" y="5481228"/>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0" name="ZoneTexte 9"/>
          <p:cNvSpPr txBox="1"/>
          <p:nvPr/>
        </p:nvSpPr>
        <p:spPr>
          <a:xfrm>
            <a:off x="791580" y="8620"/>
            <a:ext cx="7776864" cy="646331"/>
          </a:xfrm>
          <a:prstGeom prst="rect">
            <a:avLst/>
          </a:prstGeom>
          <a:noFill/>
        </p:spPr>
        <p:txBody>
          <a:bodyPr wrap="square" rtlCol="0">
            <a:spAutoFit/>
          </a:bodyPr>
          <a:lstStyle/>
          <a:p>
            <a:pPr algn="ctr">
              <a:lnSpc>
                <a:spcPct val="150000"/>
              </a:lnSpc>
            </a:pPr>
            <a:r>
              <a:rPr lang="fr-FR" sz="2400" b="1" dirty="0" smtClean="0">
                <a:solidFill>
                  <a:schemeClr val="tx2">
                    <a:lumMod val="60000"/>
                    <a:lumOff val="40000"/>
                  </a:schemeClr>
                </a:solidFill>
                <a:latin typeface="Arial" pitchFamily="34" charset="0"/>
                <a:cs typeface="Arial" pitchFamily="34" charset="0"/>
              </a:rPr>
              <a:t>Couverture pédagogique en SSI</a:t>
            </a:r>
          </a:p>
        </p:txBody>
      </p:sp>
      <p:sp>
        <p:nvSpPr>
          <p:cNvPr id="11" name="Rectangle à coins arrondis 10"/>
          <p:cNvSpPr/>
          <p:nvPr/>
        </p:nvSpPr>
        <p:spPr>
          <a:xfrm flipH="1">
            <a:off x="899592" y="2744924"/>
            <a:ext cx="43204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MODELISER</a:t>
            </a:r>
            <a:endParaRPr lang="fr-FR" sz="1100" dirty="0" smtClean="0"/>
          </a:p>
          <a:p>
            <a:r>
              <a:rPr lang="fr-FR" sz="1100" dirty="0" smtClean="0"/>
              <a:t>Identifier et observer les grandeurs agissant sur un système, proposer et justifier un modèle, résoudre et simuler, valider un modèle</a:t>
            </a:r>
            <a:endParaRPr lang="fr-FR" sz="1100" dirty="0"/>
          </a:p>
        </p:txBody>
      </p:sp>
      <p:sp>
        <p:nvSpPr>
          <p:cNvPr id="12" name="Rectangle à coins arrondis 11"/>
          <p:cNvSpPr/>
          <p:nvPr/>
        </p:nvSpPr>
        <p:spPr>
          <a:xfrm flipH="1">
            <a:off x="899592" y="3356992"/>
            <a:ext cx="43204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EXPERIMENTER</a:t>
            </a:r>
            <a:endParaRPr lang="fr-FR" sz="1100" dirty="0" smtClean="0"/>
          </a:p>
          <a:p>
            <a:r>
              <a:rPr lang="fr-FR" sz="1100" dirty="0" smtClean="0"/>
              <a:t>Justifier le choix d'un protocole expérimental, mettre en œuvre un protocole expérimental</a:t>
            </a:r>
            <a:endParaRPr lang="fr-FR" sz="1100" dirty="0"/>
          </a:p>
        </p:txBody>
      </p:sp>
      <p:sp>
        <p:nvSpPr>
          <p:cNvPr id="14" name="Rectangle à coins arrondis 13"/>
          <p:cNvSpPr/>
          <p:nvPr/>
        </p:nvSpPr>
        <p:spPr>
          <a:xfrm flipH="1">
            <a:off x="899592" y="3969060"/>
            <a:ext cx="43204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COMMUNIQUER</a:t>
            </a:r>
            <a:endParaRPr lang="fr-FR" sz="1100" dirty="0" smtClean="0"/>
          </a:p>
          <a:p>
            <a:r>
              <a:rPr lang="fr-FR" sz="1100" dirty="0" smtClean="0"/>
              <a:t>Rechercher et traiter les informations, Mettre en œuvre une communication</a:t>
            </a:r>
            <a:endParaRPr lang="fr-FR" sz="1100" dirty="0"/>
          </a:p>
        </p:txBody>
      </p:sp>
      <p:sp>
        <p:nvSpPr>
          <p:cNvPr id="17" name="Rectangle à coins arrondis 16"/>
          <p:cNvSpPr/>
          <p:nvPr/>
        </p:nvSpPr>
        <p:spPr>
          <a:xfrm flipH="1">
            <a:off x="899592" y="2132856"/>
            <a:ext cx="4320480" cy="54006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fr-FR" sz="1100" b="1" dirty="0" smtClean="0"/>
              <a:t>ANALYSER</a:t>
            </a:r>
            <a:endParaRPr lang="fr-FR" sz="1100" dirty="0" smtClean="0"/>
          </a:p>
          <a:p>
            <a:r>
              <a:rPr lang="fr-FR" sz="1100" dirty="0" smtClean="0"/>
              <a:t>le besoin, le système et caractériser les écarts</a:t>
            </a:r>
            <a:endParaRPr lang="fr-FR" sz="1100" dirty="0"/>
          </a:p>
        </p:txBody>
      </p:sp>
      <p:sp>
        <p:nvSpPr>
          <p:cNvPr id="18" name="Rectangle à coins arrondis 17"/>
          <p:cNvSpPr/>
          <p:nvPr/>
        </p:nvSpPr>
        <p:spPr>
          <a:xfrm flipH="1">
            <a:off x="899592" y="1736812"/>
            <a:ext cx="432048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100" b="1" dirty="0" smtClean="0"/>
              <a:t>Modules</a:t>
            </a:r>
            <a:endParaRPr lang="fr-FR" sz="1100" dirty="0"/>
          </a:p>
        </p:txBody>
      </p:sp>
      <p:sp>
        <p:nvSpPr>
          <p:cNvPr id="25" name="ZoneTexte 24"/>
          <p:cNvSpPr txBox="1"/>
          <p:nvPr/>
        </p:nvSpPr>
        <p:spPr>
          <a:xfrm>
            <a:off x="936104" y="5517232"/>
            <a:ext cx="5904148" cy="307777"/>
          </a:xfrm>
          <a:prstGeom prst="rect">
            <a:avLst/>
          </a:prstGeom>
          <a:noFill/>
        </p:spPr>
        <p:txBody>
          <a:bodyPr wrap="square" rtlCol="0">
            <a:spAutoFit/>
          </a:bodyPr>
          <a:lstStyle/>
          <a:p>
            <a:pPr>
              <a:tabLst>
                <a:tab pos="266700" algn="l"/>
              </a:tabLst>
            </a:pPr>
            <a:r>
              <a:rPr lang="fr-FR" sz="1400" dirty="0" smtClean="0">
                <a:solidFill>
                  <a:schemeClr val="bg1"/>
                </a:solidFill>
                <a:latin typeface="Arial" pitchFamily="34" charset="0"/>
                <a:cs typeface="Arial" pitchFamily="34" charset="0"/>
              </a:rPr>
              <a:t>Couverture pédagogiques pour l’enseignement SSI : A venir</a:t>
            </a: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593" y="1753952"/>
            <a:ext cx="2953318" cy="2772308"/>
          </a:xfrm>
          <a:prstGeom prst="rect">
            <a:avLst/>
          </a:prstGeom>
        </p:spPr>
      </p:pic>
    </p:spTree>
    <p:extLst>
      <p:ext uri="{BB962C8B-B14F-4D97-AF65-F5344CB8AC3E}">
        <p14:creationId xmlns:p14="http://schemas.microsoft.com/office/powerpoint/2010/main" val="373037454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259632" y="3573016"/>
            <a:ext cx="6624736" cy="1857807"/>
          </a:xfrm>
          <a:prstGeom prst="rect">
            <a:avLst/>
          </a:prstGeom>
          <a:noFill/>
        </p:spPr>
        <p:txBody>
          <a:bodyPr wrap="square" lIns="36000" tIns="36000" rIns="36000" bIns="36000" rtlCol="0">
            <a:spAutoFit/>
          </a:bodyPr>
          <a:lstStyle/>
          <a:p>
            <a:pPr algn="ctr"/>
            <a:r>
              <a:rPr lang="fr-FR" sz="2600" b="1" dirty="0" smtClean="0">
                <a:solidFill>
                  <a:schemeClr val="bg1"/>
                </a:solidFill>
              </a:rPr>
              <a:t>Pour nous contacter :</a:t>
            </a:r>
          </a:p>
          <a:p>
            <a:pPr algn="ctr"/>
            <a:endParaRPr lang="fr-FR" sz="1200" b="1" dirty="0" smtClean="0">
              <a:solidFill>
                <a:schemeClr val="bg1"/>
              </a:solidFill>
            </a:endParaRPr>
          </a:p>
          <a:p>
            <a:pPr algn="ctr"/>
            <a:r>
              <a:rPr lang="fr-FR" sz="2600" b="1" dirty="0" smtClean="0">
                <a:solidFill>
                  <a:schemeClr val="bg1"/>
                </a:solidFill>
              </a:rPr>
              <a:t>www.dmseducation.com </a:t>
            </a:r>
          </a:p>
          <a:p>
            <a:pPr algn="ctr"/>
            <a:r>
              <a:rPr lang="fr-FR" sz="2600" b="1" dirty="0" smtClean="0">
                <a:solidFill>
                  <a:schemeClr val="bg1"/>
                </a:solidFill>
              </a:rPr>
              <a:t>info@dmseducation.com</a:t>
            </a:r>
          </a:p>
          <a:p>
            <a:pPr algn="ctr"/>
            <a:endParaRPr lang="fr-FR" sz="2600" b="1" dirty="0" smtClean="0">
              <a:solidFill>
                <a:schemeClr val="bg1"/>
              </a:solidFill>
            </a:endParaRPr>
          </a:p>
        </p:txBody>
      </p:sp>
      <p:sp>
        <p:nvSpPr>
          <p:cNvPr id="14" name="ZoneTexte 13"/>
          <p:cNvSpPr txBox="1"/>
          <p:nvPr/>
        </p:nvSpPr>
        <p:spPr>
          <a:xfrm>
            <a:off x="683568" y="404664"/>
            <a:ext cx="7848872" cy="2873470"/>
          </a:xfrm>
          <a:prstGeom prst="rect">
            <a:avLst/>
          </a:prstGeom>
          <a:noFill/>
        </p:spPr>
        <p:txBody>
          <a:bodyPr wrap="square" lIns="36000" tIns="36000" rIns="36000" bIns="36000" rtlCol="0">
            <a:spAutoFit/>
          </a:bodyPr>
          <a:lstStyle/>
          <a:p>
            <a:pPr algn="ctr"/>
            <a:endParaRPr lang="fr-FR" sz="2000" b="1" i="1" dirty="0" smtClean="0">
              <a:solidFill>
                <a:schemeClr val="bg1"/>
              </a:solidFill>
              <a:effectLst>
                <a:outerShdw blurRad="38100" dist="38100" dir="2700000" algn="tl">
                  <a:srgbClr val="000000">
                    <a:alpha val="43137"/>
                  </a:srgbClr>
                </a:outerShdw>
              </a:effectLst>
            </a:endParaRPr>
          </a:p>
          <a:p>
            <a:pPr algn="ctr"/>
            <a:r>
              <a:rPr lang="fr-FR" sz="4800" b="1" i="1" dirty="0" smtClean="0">
                <a:solidFill>
                  <a:schemeClr val="bg1"/>
                </a:solidFill>
                <a:effectLst>
                  <a:outerShdw blurRad="38100" dist="38100" dir="2700000" algn="tl">
                    <a:srgbClr val="000000">
                      <a:alpha val="43137"/>
                    </a:srgbClr>
                  </a:outerShdw>
                </a:effectLst>
              </a:rPr>
              <a:t>Système à enseigner :</a:t>
            </a:r>
          </a:p>
          <a:p>
            <a:pPr algn="ctr"/>
            <a:endParaRPr lang="fr-FR" sz="4800" b="1" i="1" dirty="0" smtClean="0">
              <a:solidFill>
                <a:schemeClr val="bg1"/>
              </a:solidFill>
              <a:effectLst>
                <a:outerShdw blurRad="38100" dist="38100" dir="2700000" algn="tl">
                  <a:srgbClr val="000000">
                    <a:alpha val="43137"/>
                  </a:srgbClr>
                </a:outerShdw>
              </a:effectLst>
            </a:endParaRPr>
          </a:p>
          <a:p>
            <a:pPr algn="ctr"/>
            <a:r>
              <a:rPr lang="fr-FR" sz="6600" b="1" i="1" dirty="0" smtClean="0">
                <a:solidFill>
                  <a:schemeClr val="bg1"/>
                </a:solidFill>
                <a:effectLst>
                  <a:outerShdw blurRad="38100" dist="38100" dir="2700000" algn="tl">
                    <a:srgbClr val="000000">
                      <a:alpha val="43137"/>
                    </a:srgbClr>
                  </a:outerShdw>
                </a:effectLst>
              </a:rPr>
              <a:t>M.I.M.I.</a:t>
            </a:r>
            <a:endParaRPr lang="fr-FR" sz="6600" b="1" i="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95736" y="332656"/>
            <a:ext cx="4380262"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Le Robot M.I.M.I.</a:t>
            </a:r>
          </a:p>
        </p:txBody>
      </p:sp>
      <p:sp>
        <p:nvSpPr>
          <p:cNvPr id="9" name="Arrondir un rectangle à un seul coin 8"/>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0" name="ZoneTexte 9"/>
          <p:cNvSpPr txBox="1"/>
          <p:nvPr/>
        </p:nvSpPr>
        <p:spPr>
          <a:xfrm>
            <a:off x="1043608" y="5542334"/>
            <a:ext cx="576064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Le robot </a:t>
            </a:r>
            <a:r>
              <a:rPr lang="fr-FR" sz="1400" b="1" dirty="0" smtClean="0">
                <a:solidFill>
                  <a:schemeClr val="bg1"/>
                </a:solidFill>
                <a:latin typeface="Arial" pitchFamily="34" charset="0"/>
                <a:cs typeface="Arial" pitchFamily="34" charset="0"/>
              </a:rPr>
              <a:t>« M.I.M.I. » </a:t>
            </a:r>
            <a:r>
              <a:rPr lang="fr-FR" sz="1400" dirty="0" smtClean="0">
                <a:solidFill>
                  <a:schemeClr val="bg1"/>
                </a:solidFill>
                <a:latin typeface="Arial" pitchFamily="34" charset="0"/>
                <a:cs typeface="Arial" pitchFamily="34" charset="0"/>
              </a:rPr>
              <a:t>se déplace en translation ou en rotation en toute autonomie et il se contrôle à partir d’une télécommande à infrarouge  ou d’une tablette. </a:t>
            </a:r>
          </a:p>
          <a:p>
            <a:pPr algn="just"/>
            <a:r>
              <a:rPr lang="fr-FR" sz="1400" dirty="0" smtClean="0">
                <a:solidFill>
                  <a:schemeClr val="bg1"/>
                </a:solidFill>
                <a:latin typeface="Arial" pitchFamily="34" charset="0"/>
                <a:cs typeface="Arial" pitchFamily="34" charset="0"/>
              </a:rPr>
              <a:t>Des applications spécifiques permettent de réaliser les travaux pratiques.</a:t>
            </a:r>
            <a:endParaRPr lang="fr-FR" sz="1400" dirty="0">
              <a:solidFill>
                <a:schemeClr val="bg1"/>
              </a:solidFill>
              <a:latin typeface="Arial" pitchFamily="34" charset="0"/>
              <a:cs typeface="Arial" pitchFamily="34" charset="0"/>
            </a:endParaRPr>
          </a:p>
        </p:txBody>
      </p:sp>
      <p:pic>
        <p:nvPicPr>
          <p:cNvPr id="15" name="Image 14" descr="http://www.bestofrobots.fr/media/catalog/product/K/i/KitContents.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36855" t="71175" r="52413" b="18274"/>
          <a:stretch>
            <a:fillRect/>
          </a:stretch>
        </p:blipFill>
        <p:spPr bwMode="auto">
          <a:xfrm flipH="1">
            <a:off x="2555776" y="1844824"/>
            <a:ext cx="792088" cy="576064"/>
          </a:xfrm>
          <a:prstGeom prst="rect">
            <a:avLst/>
          </a:prstGeom>
          <a:noFill/>
          <a:ln>
            <a:noFill/>
          </a:ln>
        </p:spPr>
      </p:pic>
      <p:sp>
        <p:nvSpPr>
          <p:cNvPr id="8" name="Rectangle 7"/>
          <p:cNvSpPr/>
          <p:nvPr/>
        </p:nvSpPr>
        <p:spPr>
          <a:xfrm>
            <a:off x="3563888" y="1196752"/>
            <a:ext cx="3816424" cy="396044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3" name="Rectangle 12"/>
          <p:cNvSpPr/>
          <p:nvPr/>
        </p:nvSpPr>
        <p:spPr>
          <a:xfrm>
            <a:off x="3563888" y="980728"/>
            <a:ext cx="2160240"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614402" y="1022533"/>
            <a:ext cx="2032608" cy="123111"/>
          </a:xfrm>
          <a:prstGeom prst="rect">
            <a:avLst/>
          </a:prstGeom>
          <a:noFill/>
        </p:spPr>
        <p:txBody>
          <a:bodyPr wrap="none" lIns="0" tIns="0" rIns="0" bIns="0" rtlCol="0">
            <a:spAutoFit/>
          </a:bodyPr>
          <a:lstStyle/>
          <a:p>
            <a:r>
              <a:rPr lang="fr-FR" sz="800" dirty="0" smtClean="0">
                <a:latin typeface="Arial" pitchFamily="34" charset="0"/>
                <a:cs typeface="Arial" pitchFamily="34" charset="0"/>
              </a:rPr>
              <a:t>Diagramme des cas d’utilisation : robot MIMI</a:t>
            </a:r>
            <a:endParaRPr lang="fr-FR" sz="800" dirty="0">
              <a:latin typeface="Arial" pitchFamily="34" charset="0"/>
              <a:cs typeface="Arial" pitchFamily="34" charset="0"/>
            </a:endParaRPr>
          </a:p>
        </p:txBody>
      </p:sp>
      <p:sp>
        <p:nvSpPr>
          <p:cNvPr id="17" name="ZoneTexte 16"/>
          <p:cNvSpPr txBox="1"/>
          <p:nvPr/>
        </p:nvSpPr>
        <p:spPr>
          <a:xfrm>
            <a:off x="5292080" y="1556792"/>
            <a:ext cx="1656184" cy="576064"/>
          </a:xfrm>
          <a:prstGeom prst="ellipse">
            <a:avLst/>
          </a:prstGeom>
          <a:solidFill>
            <a:schemeClr val="bg1"/>
          </a:solidFill>
          <a:ln w="12700">
            <a:solidFill>
              <a:schemeClr val="tx2">
                <a:lumMod val="75000"/>
              </a:schemeClr>
            </a:solidFill>
          </a:ln>
        </p:spPr>
        <p:txBody>
          <a:bodyPr wrap="square" lIns="0" tIns="0" rIns="0" bIns="0" rtlCol="0" anchor="ctr" anchorCtr="0">
            <a:noAutofit/>
          </a:bodyPr>
          <a:lstStyle/>
          <a:p>
            <a:r>
              <a:rPr lang="fr-FR" sz="800" dirty="0" smtClean="0">
                <a:latin typeface="Arial" pitchFamily="34" charset="0"/>
                <a:cs typeface="Arial" pitchFamily="34" charset="0"/>
              </a:rPr>
              <a:t>Piloter le robot à distance</a:t>
            </a:r>
          </a:p>
          <a:p>
            <a:pPr algn="ctr"/>
            <a:r>
              <a:rPr lang="fr-FR" sz="800" dirty="0" smtClean="0">
                <a:latin typeface="Arial" pitchFamily="34" charset="0"/>
                <a:cs typeface="Arial" pitchFamily="34" charset="0"/>
              </a:rPr>
              <a:t>(liaison courte)</a:t>
            </a:r>
            <a:endParaRPr lang="fr-FR" sz="800" dirty="0">
              <a:latin typeface="Arial" pitchFamily="34" charset="0"/>
              <a:cs typeface="Arial" pitchFamily="34" charset="0"/>
            </a:endParaRPr>
          </a:p>
        </p:txBody>
      </p:sp>
      <p:grpSp>
        <p:nvGrpSpPr>
          <p:cNvPr id="27" name="Groupe 26"/>
          <p:cNvGrpSpPr/>
          <p:nvPr/>
        </p:nvGrpSpPr>
        <p:grpSpPr>
          <a:xfrm>
            <a:off x="1979712" y="2060848"/>
            <a:ext cx="432048" cy="936104"/>
            <a:chOff x="1907704" y="2132856"/>
            <a:chExt cx="432048" cy="936104"/>
          </a:xfrm>
        </p:grpSpPr>
        <p:sp>
          <p:nvSpPr>
            <p:cNvPr id="18" name="Ellipse 17"/>
            <p:cNvSpPr/>
            <p:nvPr/>
          </p:nvSpPr>
          <p:spPr>
            <a:xfrm>
              <a:off x="1979712" y="2132856"/>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2123728" y="2420888"/>
              <a:ext cx="0" cy="43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1907728" y="2852936"/>
              <a:ext cx="21600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123728"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1907704" y="2564904"/>
              <a:ext cx="4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ZoneTexte 27"/>
          <p:cNvSpPr txBox="1"/>
          <p:nvPr/>
        </p:nvSpPr>
        <p:spPr>
          <a:xfrm>
            <a:off x="3923928" y="2492896"/>
            <a:ext cx="1656184" cy="576064"/>
          </a:xfrm>
          <a:prstGeom prst="ellipse">
            <a:avLst/>
          </a:prstGeom>
          <a:solidFill>
            <a:schemeClr val="bg1"/>
          </a:solidFill>
          <a:ln w="12700">
            <a:solidFill>
              <a:schemeClr val="tx2">
                <a:lumMod val="75000"/>
              </a:schemeClr>
            </a:solidFill>
          </a:ln>
        </p:spPr>
        <p:txBody>
          <a:bodyPr wrap="square" lIns="0" tIns="0" rIns="0" bIns="0" rtlCol="0" anchor="ctr" anchorCtr="0">
            <a:noAutofit/>
          </a:bodyPr>
          <a:lstStyle/>
          <a:p>
            <a:r>
              <a:rPr lang="fr-FR" sz="800" dirty="0" smtClean="0">
                <a:latin typeface="Arial" pitchFamily="34" charset="0"/>
                <a:cs typeface="Arial" pitchFamily="34" charset="0"/>
              </a:rPr>
              <a:t>Piloter le robot à distance</a:t>
            </a:r>
          </a:p>
          <a:p>
            <a:pPr algn="ctr"/>
            <a:r>
              <a:rPr lang="fr-FR" sz="800" dirty="0" smtClean="0">
                <a:latin typeface="Arial" pitchFamily="34" charset="0"/>
                <a:cs typeface="Arial" pitchFamily="34" charset="0"/>
              </a:rPr>
              <a:t>(liaison longue)</a:t>
            </a:r>
            <a:endParaRPr lang="fr-FR" sz="800" dirty="0">
              <a:latin typeface="Arial" pitchFamily="34" charset="0"/>
              <a:cs typeface="Arial" pitchFamily="34" charset="0"/>
            </a:endParaRPr>
          </a:p>
        </p:txBody>
      </p:sp>
      <p:sp>
        <p:nvSpPr>
          <p:cNvPr id="29" name="ZoneTexte 28"/>
          <p:cNvSpPr txBox="1"/>
          <p:nvPr/>
        </p:nvSpPr>
        <p:spPr>
          <a:xfrm>
            <a:off x="3923928" y="3356992"/>
            <a:ext cx="1656184" cy="576064"/>
          </a:xfrm>
          <a:prstGeom prst="ellipse">
            <a:avLst/>
          </a:prstGeom>
          <a:solidFill>
            <a:schemeClr val="bg1"/>
          </a:solidFill>
          <a:ln w="12700">
            <a:solidFill>
              <a:schemeClr val="tx2">
                <a:lumMod val="75000"/>
              </a:schemeClr>
            </a:solidFill>
          </a:ln>
        </p:spPr>
        <p:txBody>
          <a:bodyPr wrap="square" lIns="0" tIns="0" rIns="0" bIns="0" rtlCol="0" anchor="ctr" anchorCtr="0">
            <a:noAutofit/>
          </a:bodyPr>
          <a:lstStyle/>
          <a:p>
            <a:pPr algn="ctr"/>
            <a:r>
              <a:rPr lang="fr-FR" sz="800" dirty="0" smtClean="0">
                <a:latin typeface="Arial" pitchFamily="34" charset="0"/>
                <a:cs typeface="Arial" pitchFamily="34" charset="0"/>
              </a:rPr>
              <a:t>Commander une ou plusieurs pattes individuellement</a:t>
            </a:r>
            <a:endParaRPr lang="fr-FR" sz="800" dirty="0">
              <a:latin typeface="Arial" pitchFamily="34" charset="0"/>
              <a:cs typeface="Arial" pitchFamily="34" charset="0"/>
            </a:endParaRPr>
          </a:p>
        </p:txBody>
      </p:sp>
      <p:cxnSp>
        <p:nvCxnSpPr>
          <p:cNvPr id="31" name="Connecteur droit avec flèche 30"/>
          <p:cNvCxnSpPr>
            <a:stCxn id="29" idx="0"/>
            <a:endCxn id="28" idx="4"/>
          </p:cNvCxnSpPr>
          <p:nvPr/>
        </p:nvCxnSpPr>
        <p:spPr>
          <a:xfrm flipV="1">
            <a:off x="4752020" y="3068960"/>
            <a:ext cx="0" cy="288032"/>
          </a:xfrm>
          <a:prstGeom prst="straightConnector1">
            <a:avLst/>
          </a:prstGeom>
          <a:ln w="12700">
            <a:solidFill>
              <a:schemeClr val="tx2">
                <a:lumMod val="75000"/>
              </a:schemeClr>
            </a:solidFill>
            <a:prstDash val="sysDash"/>
            <a:tailEnd type="arrow" w="sm" len="med"/>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4788024" y="3161873"/>
            <a:ext cx="484107" cy="123111"/>
          </a:xfrm>
          <a:prstGeom prst="rect">
            <a:avLst/>
          </a:prstGeom>
          <a:noFill/>
        </p:spPr>
        <p:txBody>
          <a:bodyPr wrap="none" lIns="0" tIns="0" rIns="0" bIns="0" rtlCol="0">
            <a:spAutoFit/>
          </a:bodyPr>
          <a:lstStyle/>
          <a:p>
            <a:r>
              <a:rPr lang="fr-FR" sz="800" dirty="0" smtClean="0">
                <a:latin typeface="Arial" pitchFamily="34" charset="0"/>
                <a:cs typeface="Arial" pitchFamily="34" charset="0"/>
              </a:rPr>
              <a:t>« </a:t>
            </a:r>
            <a:r>
              <a:rPr lang="fr-FR" sz="800" dirty="0" err="1" smtClean="0">
                <a:latin typeface="Arial" pitchFamily="34" charset="0"/>
                <a:cs typeface="Arial" pitchFamily="34" charset="0"/>
              </a:rPr>
              <a:t>extend</a:t>
            </a:r>
            <a:r>
              <a:rPr lang="fr-FR" sz="800" dirty="0" smtClean="0">
                <a:latin typeface="Arial" pitchFamily="34" charset="0"/>
                <a:cs typeface="Arial" pitchFamily="34" charset="0"/>
              </a:rPr>
              <a:t> »</a:t>
            </a:r>
            <a:endParaRPr lang="fr-FR" sz="800" dirty="0">
              <a:latin typeface="Arial" pitchFamily="34" charset="0"/>
              <a:cs typeface="Arial" pitchFamily="34" charset="0"/>
            </a:endParaRPr>
          </a:p>
        </p:txBody>
      </p:sp>
      <p:sp>
        <p:nvSpPr>
          <p:cNvPr id="35" name="ZoneTexte 34"/>
          <p:cNvSpPr txBox="1"/>
          <p:nvPr/>
        </p:nvSpPr>
        <p:spPr>
          <a:xfrm>
            <a:off x="5292080" y="4293096"/>
            <a:ext cx="1656184" cy="576064"/>
          </a:xfrm>
          <a:prstGeom prst="ellipse">
            <a:avLst/>
          </a:prstGeom>
          <a:solidFill>
            <a:schemeClr val="bg1"/>
          </a:solidFill>
          <a:ln w="12700">
            <a:solidFill>
              <a:schemeClr val="tx2">
                <a:lumMod val="75000"/>
              </a:schemeClr>
            </a:solidFill>
          </a:ln>
        </p:spPr>
        <p:txBody>
          <a:bodyPr wrap="square" lIns="0" tIns="0" rIns="0" bIns="0" rtlCol="0" anchor="ctr" anchorCtr="0">
            <a:noAutofit/>
          </a:bodyPr>
          <a:lstStyle/>
          <a:p>
            <a:pPr algn="ctr"/>
            <a:r>
              <a:rPr lang="fr-FR" sz="800" dirty="0" smtClean="0">
                <a:latin typeface="Arial" pitchFamily="34" charset="0"/>
                <a:cs typeface="Arial" pitchFamily="34" charset="0"/>
              </a:rPr>
              <a:t>Initier une démonstration</a:t>
            </a:r>
            <a:endParaRPr lang="fr-FR" sz="800" dirty="0">
              <a:latin typeface="Arial" pitchFamily="34" charset="0"/>
              <a:cs typeface="Arial" pitchFamily="34" charset="0"/>
            </a:endParaRPr>
          </a:p>
        </p:txBody>
      </p:sp>
      <p:grpSp>
        <p:nvGrpSpPr>
          <p:cNvPr id="36" name="Groupe 35"/>
          <p:cNvGrpSpPr/>
          <p:nvPr/>
        </p:nvGrpSpPr>
        <p:grpSpPr>
          <a:xfrm>
            <a:off x="1979712" y="3789040"/>
            <a:ext cx="432048" cy="936104"/>
            <a:chOff x="1907704" y="2132856"/>
            <a:chExt cx="432048" cy="936104"/>
          </a:xfrm>
        </p:grpSpPr>
        <p:sp>
          <p:nvSpPr>
            <p:cNvPr id="37" name="Ellipse 36"/>
            <p:cNvSpPr/>
            <p:nvPr/>
          </p:nvSpPr>
          <p:spPr>
            <a:xfrm>
              <a:off x="1979712" y="2132856"/>
              <a:ext cx="28803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a:xfrm>
              <a:off x="2123728" y="2420888"/>
              <a:ext cx="0" cy="43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1907728" y="2852936"/>
              <a:ext cx="21600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123728" y="2852936"/>
              <a:ext cx="216024"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a:off x="1907704" y="2564904"/>
              <a:ext cx="4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Connecteur droit avec flèche 41"/>
          <p:cNvCxnSpPr>
            <a:endCxn id="35" idx="2"/>
          </p:cNvCxnSpPr>
          <p:nvPr/>
        </p:nvCxnSpPr>
        <p:spPr>
          <a:xfrm>
            <a:off x="2483768" y="4365104"/>
            <a:ext cx="2808312" cy="216024"/>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29" idx="2"/>
          </p:cNvCxnSpPr>
          <p:nvPr/>
        </p:nvCxnSpPr>
        <p:spPr>
          <a:xfrm>
            <a:off x="2555776" y="2780928"/>
            <a:ext cx="1368152" cy="864096"/>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endCxn id="28" idx="2"/>
          </p:cNvCxnSpPr>
          <p:nvPr/>
        </p:nvCxnSpPr>
        <p:spPr>
          <a:xfrm>
            <a:off x="2555776" y="2708920"/>
            <a:ext cx="1368152" cy="72008"/>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17" idx="2"/>
          </p:cNvCxnSpPr>
          <p:nvPr/>
        </p:nvCxnSpPr>
        <p:spPr>
          <a:xfrm flipV="1">
            <a:off x="2555776" y="1844824"/>
            <a:ext cx="2736304" cy="72008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pic>
        <p:nvPicPr>
          <p:cNvPr id="16" name="Image 15" descr="Tablette Appli.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9792" y="2564904"/>
            <a:ext cx="692264" cy="936104"/>
          </a:xfrm>
          <a:prstGeom prst="rect">
            <a:avLst/>
          </a:prstGeom>
        </p:spPr>
      </p:pic>
    </p:spTree>
    <p:extLst>
      <p:ext uri="{BB962C8B-B14F-4D97-AF65-F5344CB8AC3E}">
        <p14:creationId xmlns:p14="http://schemas.microsoft.com/office/powerpoint/2010/main" val="12098618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Connecteur en angle 82"/>
          <p:cNvCxnSpPr/>
          <p:nvPr/>
        </p:nvCxnSpPr>
        <p:spPr>
          <a:xfrm rot="10800000" flipV="1">
            <a:off x="2754272" y="2889844"/>
            <a:ext cx="360040" cy="288032"/>
          </a:xfrm>
          <a:prstGeom prst="bentConnector3">
            <a:avLst>
              <a:gd name="adj1" fmla="val 592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195736" y="332656"/>
            <a:ext cx="4380262"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Le Robot M.I.M.I.</a:t>
            </a:r>
          </a:p>
        </p:txBody>
      </p:sp>
      <p:sp>
        <p:nvSpPr>
          <p:cNvPr id="9" name="Arrondir un rectangle à un seul coin 8"/>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10" name="ZoneTexte 9"/>
          <p:cNvSpPr txBox="1"/>
          <p:nvPr/>
        </p:nvSpPr>
        <p:spPr>
          <a:xfrm>
            <a:off x="1043608" y="5542334"/>
            <a:ext cx="576064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L’architecture du robot </a:t>
            </a:r>
            <a:r>
              <a:rPr lang="fr-FR" sz="1400" b="1" dirty="0" smtClean="0">
                <a:solidFill>
                  <a:schemeClr val="bg1"/>
                </a:solidFill>
                <a:latin typeface="Arial" pitchFamily="34" charset="0"/>
                <a:cs typeface="Arial" pitchFamily="34" charset="0"/>
              </a:rPr>
              <a:t>« M.I.M.I. » </a:t>
            </a:r>
            <a:r>
              <a:rPr lang="fr-FR" sz="1400" dirty="0" smtClean="0">
                <a:solidFill>
                  <a:schemeClr val="bg1"/>
                </a:solidFill>
                <a:latin typeface="Arial" pitchFamily="34" charset="0"/>
                <a:cs typeface="Arial" pitchFamily="34" charset="0"/>
              </a:rPr>
              <a:t>se décompose en plusieurs blocs comme le montre le diagramme SysML de définition des blocs internes. 18 servomoteurs en réseau composent les 6 pattes. Deux cartes électroniques assurent le contrôle / commande du robot avec un ensemble de capteurs. L’autonomie est assurée par une batterie.</a:t>
            </a:r>
            <a:endParaRPr lang="fr-FR" sz="1400" dirty="0">
              <a:solidFill>
                <a:schemeClr val="bg1"/>
              </a:solidFill>
              <a:latin typeface="Arial" pitchFamily="34" charset="0"/>
              <a:cs typeface="Arial" pitchFamily="34" charset="0"/>
            </a:endParaRPr>
          </a:p>
        </p:txBody>
      </p:sp>
      <p:sp>
        <p:nvSpPr>
          <p:cNvPr id="8" name="Rectangle 7"/>
          <p:cNvSpPr/>
          <p:nvPr/>
        </p:nvSpPr>
        <p:spPr>
          <a:xfrm>
            <a:off x="1043608" y="836712"/>
            <a:ext cx="1718642" cy="1224136"/>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3" name="Rectangle 12"/>
          <p:cNvSpPr/>
          <p:nvPr/>
        </p:nvSpPr>
        <p:spPr>
          <a:xfrm>
            <a:off x="1043608" y="836712"/>
            <a:ext cx="1718642"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75358" y="850487"/>
            <a:ext cx="1663917" cy="215444"/>
          </a:xfrm>
          <a:prstGeom prst="rect">
            <a:avLst/>
          </a:prstGeom>
          <a:noFill/>
        </p:spPr>
        <p:txBody>
          <a:bodyPr wrap="non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Carte gestion des pattes (2 PIC 18F2480)</a:t>
            </a:r>
            <a:endParaRPr lang="fr-FR" sz="700" dirty="0">
              <a:latin typeface="Arial" pitchFamily="34" charset="0"/>
              <a:cs typeface="Arial" pitchFamily="34" charset="0"/>
            </a:endParaRPr>
          </a:p>
        </p:txBody>
      </p:sp>
      <p:cxnSp>
        <p:nvCxnSpPr>
          <p:cNvPr id="45" name="Connecteur droit avec flèche 44"/>
          <p:cNvCxnSpPr/>
          <p:nvPr/>
        </p:nvCxnSpPr>
        <p:spPr>
          <a:xfrm>
            <a:off x="1367648" y="2060848"/>
            <a:ext cx="0" cy="28803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131840" y="1628800"/>
            <a:ext cx="1800200" cy="144016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43" name="Rectangle 42"/>
          <p:cNvSpPr/>
          <p:nvPr/>
        </p:nvSpPr>
        <p:spPr>
          <a:xfrm>
            <a:off x="3131840" y="1628800"/>
            <a:ext cx="1800200"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3208798" y="1642575"/>
            <a:ext cx="1646285" cy="215444"/>
          </a:xfrm>
          <a:prstGeom prst="rect">
            <a:avLst/>
          </a:prstGeom>
          <a:noFill/>
        </p:spPr>
        <p:txBody>
          <a:bodyPr wrap="none" lIns="0" tIns="0" rIns="0" bIns="0" rtlCol="0">
            <a:spAutoFit/>
          </a:bodyPr>
          <a:lstStyle/>
          <a:p>
            <a:pPr algn="ctr"/>
            <a:r>
              <a:rPr lang="fr-FR" sz="700" dirty="0" smtClean="0">
                <a:latin typeface="Arial" pitchFamily="34" charset="0"/>
                <a:cs typeface="Arial" pitchFamily="34" charset="0"/>
              </a:rPr>
              <a:t>Block</a:t>
            </a:r>
          </a:p>
          <a:p>
            <a:pPr algn="ctr"/>
            <a:r>
              <a:rPr lang="fr-FR" sz="700" dirty="0" err="1" smtClean="0">
                <a:latin typeface="Arial" pitchFamily="34" charset="0"/>
                <a:cs typeface="Arial" pitchFamily="34" charset="0"/>
              </a:rPr>
              <a:t>Multipode</a:t>
            </a:r>
            <a:r>
              <a:rPr lang="fr-FR" sz="700" dirty="0" smtClean="0">
                <a:latin typeface="Arial" pitchFamily="34" charset="0"/>
                <a:cs typeface="Arial" pitchFamily="34" charset="0"/>
              </a:rPr>
              <a:t> Intelligent à Mobilité Interactive</a:t>
            </a:r>
            <a:endParaRPr lang="fr-FR" sz="700" dirty="0">
              <a:latin typeface="Arial" pitchFamily="34" charset="0"/>
              <a:cs typeface="Arial" pitchFamily="34" charset="0"/>
            </a:endParaRPr>
          </a:p>
        </p:txBody>
      </p:sp>
      <p:pic>
        <p:nvPicPr>
          <p:cNvPr id="46" name="Image 45" descr="MIMI-Ne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7884" y="1916832"/>
            <a:ext cx="1008112" cy="1083720"/>
          </a:xfrm>
          <a:prstGeom prst="rect">
            <a:avLst/>
          </a:prstGeom>
        </p:spPr>
      </p:pic>
      <p:pic>
        <p:nvPicPr>
          <p:cNvPr id="48" name="Image 47" descr="100_1187.jpg"/>
          <p:cNvPicPr/>
          <p:nvPr/>
        </p:nvPicPr>
        <p:blipFill>
          <a:blip r:embed="rId4" cstate="screen">
            <a:extLst>
              <a:ext uri="{28A0092B-C50C-407E-A947-70E740481C1C}">
                <a14:useLocalDpi xmlns:a14="http://schemas.microsoft.com/office/drawing/2010/main"/>
              </a:ext>
            </a:extLst>
          </a:blip>
          <a:srcRect l="19611" t="8158" r="7361" b="6597"/>
          <a:stretch>
            <a:fillRect/>
          </a:stretch>
        </p:blipFill>
        <p:spPr>
          <a:xfrm>
            <a:off x="1435398" y="1137444"/>
            <a:ext cx="978381" cy="864096"/>
          </a:xfrm>
          <a:prstGeom prst="rect">
            <a:avLst/>
          </a:prstGeom>
        </p:spPr>
      </p:pic>
      <p:cxnSp>
        <p:nvCxnSpPr>
          <p:cNvPr id="51" name="Connecteur en angle 50"/>
          <p:cNvCxnSpPr>
            <a:stCxn id="8" idx="3"/>
            <a:endCxn id="36" idx="1"/>
          </p:cNvCxnSpPr>
          <p:nvPr/>
        </p:nvCxnSpPr>
        <p:spPr>
          <a:xfrm>
            <a:off x="2762250" y="1448780"/>
            <a:ext cx="369590" cy="9001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osange 51"/>
          <p:cNvSpPr/>
          <p:nvPr/>
        </p:nvSpPr>
        <p:spPr>
          <a:xfrm>
            <a:off x="2978430" y="2312747"/>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Losange 53"/>
          <p:cNvSpPr/>
          <p:nvPr/>
        </p:nvSpPr>
        <p:spPr>
          <a:xfrm rot="5400000">
            <a:off x="1295640" y="2106373"/>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899592" y="2276872"/>
            <a:ext cx="936104" cy="36004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58" name="Rectangle 57"/>
          <p:cNvSpPr/>
          <p:nvPr/>
        </p:nvSpPr>
        <p:spPr>
          <a:xfrm>
            <a:off x="899592" y="2276872"/>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925265" y="2310640"/>
            <a:ext cx="864096"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Logiciel gestion pattes droites</a:t>
            </a:r>
            <a:endParaRPr lang="fr-FR" sz="500" dirty="0">
              <a:latin typeface="Arial" pitchFamily="34" charset="0"/>
              <a:cs typeface="Arial" pitchFamily="34" charset="0"/>
            </a:endParaRPr>
          </a:p>
        </p:txBody>
      </p:sp>
      <p:cxnSp>
        <p:nvCxnSpPr>
          <p:cNvPr id="60" name="Connecteur droit avec flèche 59"/>
          <p:cNvCxnSpPr/>
          <p:nvPr/>
        </p:nvCxnSpPr>
        <p:spPr>
          <a:xfrm>
            <a:off x="2375760" y="2060848"/>
            <a:ext cx="0" cy="28803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61" name="Losange 60"/>
          <p:cNvSpPr/>
          <p:nvPr/>
        </p:nvSpPr>
        <p:spPr>
          <a:xfrm rot="5400000">
            <a:off x="2303752" y="2106373"/>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1907704" y="2276872"/>
            <a:ext cx="936104" cy="36004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63" name="Rectangle 62"/>
          <p:cNvSpPr/>
          <p:nvPr/>
        </p:nvSpPr>
        <p:spPr>
          <a:xfrm>
            <a:off x="1907704" y="2276872"/>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923851" y="2310640"/>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Logiciel gestion pattes gauches</a:t>
            </a:r>
            <a:endParaRPr lang="fr-FR" sz="500" dirty="0">
              <a:latin typeface="Arial" pitchFamily="34" charset="0"/>
              <a:cs typeface="Arial" pitchFamily="34" charset="0"/>
            </a:endParaRPr>
          </a:p>
        </p:txBody>
      </p:sp>
      <p:sp>
        <p:nvSpPr>
          <p:cNvPr id="68" name="Rectangle 67"/>
          <p:cNvSpPr/>
          <p:nvPr/>
        </p:nvSpPr>
        <p:spPr>
          <a:xfrm>
            <a:off x="1043608" y="2780928"/>
            <a:ext cx="1718642" cy="1224136"/>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69" name="Rectangle 68"/>
          <p:cNvSpPr/>
          <p:nvPr/>
        </p:nvSpPr>
        <p:spPr>
          <a:xfrm>
            <a:off x="1043608" y="2780928"/>
            <a:ext cx="1718642"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1267720" y="2794703"/>
            <a:ext cx="1279196" cy="215444"/>
          </a:xfrm>
          <a:prstGeom prst="rect">
            <a:avLst/>
          </a:prstGeom>
          <a:noFill/>
        </p:spPr>
        <p:txBody>
          <a:bodyPr wrap="non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Carte interface (2 PIC 18F2480)</a:t>
            </a:r>
            <a:endParaRPr lang="fr-FR" sz="700" dirty="0">
              <a:latin typeface="Arial" pitchFamily="34" charset="0"/>
              <a:cs typeface="Arial" pitchFamily="34" charset="0"/>
            </a:endParaRPr>
          </a:p>
        </p:txBody>
      </p:sp>
      <p:cxnSp>
        <p:nvCxnSpPr>
          <p:cNvPr id="71" name="Connecteur droit avec flèche 70"/>
          <p:cNvCxnSpPr/>
          <p:nvPr/>
        </p:nvCxnSpPr>
        <p:spPr>
          <a:xfrm>
            <a:off x="1367648" y="4005064"/>
            <a:ext cx="0" cy="28803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73" name="Losange 72"/>
          <p:cNvSpPr/>
          <p:nvPr/>
        </p:nvSpPr>
        <p:spPr>
          <a:xfrm rot="5400000">
            <a:off x="1295640" y="405058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899592" y="4221088"/>
            <a:ext cx="936104" cy="36004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75" name="Rectangle 74"/>
          <p:cNvSpPr/>
          <p:nvPr/>
        </p:nvSpPr>
        <p:spPr>
          <a:xfrm>
            <a:off x="899592" y="4221088"/>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925265" y="4254856"/>
            <a:ext cx="864096"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Logiciel mesure</a:t>
            </a:r>
            <a:endParaRPr lang="fr-FR" sz="500" dirty="0">
              <a:latin typeface="Arial" pitchFamily="34" charset="0"/>
              <a:cs typeface="Arial" pitchFamily="34" charset="0"/>
            </a:endParaRPr>
          </a:p>
        </p:txBody>
      </p:sp>
      <p:cxnSp>
        <p:nvCxnSpPr>
          <p:cNvPr id="77" name="Connecteur droit avec flèche 76"/>
          <p:cNvCxnSpPr/>
          <p:nvPr/>
        </p:nvCxnSpPr>
        <p:spPr>
          <a:xfrm>
            <a:off x="2231744" y="4005064"/>
            <a:ext cx="0" cy="28803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78" name="Losange 77"/>
          <p:cNvSpPr/>
          <p:nvPr/>
        </p:nvSpPr>
        <p:spPr>
          <a:xfrm rot="5400000">
            <a:off x="2159736" y="405058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907704" y="4221088"/>
            <a:ext cx="936104" cy="36004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80" name="Rectangle 79"/>
          <p:cNvSpPr/>
          <p:nvPr/>
        </p:nvSpPr>
        <p:spPr>
          <a:xfrm>
            <a:off x="1907704" y="4221088"/>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1923851" y="4254856"/>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Logiciel communication</a:t>
            </a:r>
            <a:endParaRPr lang="fr-FR" sz="500" dirty="0">
              <a:latin typeface="Arial" pitchFamily="34" charset="0"/>
              <a:cs typeface="Arial" pitchFamily="34" charset="0"/>
            </a:endParaRPr>
          </a:p>
        </p:txBody>
      </p:sp>
      <p:pic>
        <p:nvPicPr>
          <p:cNvPr id="82" name="Image 81" descr="100_1190.jpg"/>
          <p:cNvPicPr/>
          <p:nvPr/>
        </p:nvPicPr>
        <p:blipFill>
          <a:blip r:embed="rId5" cstate="screen">
            <a:extLst>
              <a:ext uri="{28A0092B-C50C-407E-A947-70E740481C1C}">
                <a14:useLocalDpi xmlns:a14="http://schemas.microsoft.com/office/drawing/2010/main"/>
              </a:ext>
            </a:extLst>
          </a:blip>
          <a:srcRect l="13495" t="3781" r="13073" b="5134"/>
          <a:stretch>
            <a:fillRect/>
          </a:stretch>
        </p:blipFill>
        <p:spPr>
          <a:xfrm>
            <a:off x="1416341" y="3079605"/>
            <a:ext cx="936104" cy="881481"/>
          </a:xfrm>
          <a:prstGeom prst="rect">
            <a:avLst/>
          </a:prstGeom>
        </p:spPr>
      </p:pic>
      <p:sp>
        <p:nvSpPr>
          <p:cNvPr id="93" name="Losange 92"/>
          <p:cNvSpPr/>
          <p:nvPr/>
        </p:nvSpPr>
        <p:spPr>
          <a:xfrm>
            <a:off x="2973686" y="285544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1907704" y="4725144"/>
            <a:ext cx="93610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96" name="Rectangle 95"/>
          <p:cNvSpPr/>
          <p:nvPr/>
        </p:nvSpPr>
        <p:spPr>
          <a:xfrm>
            <a:off x="1907704" y="4725144"/>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p:cNvSpPr txBox="1"/>
          <p:nvPr/>
        </p:nvSpPr>
        <p:spPr>
          <a:xfrm>
            <a:off x="1923851" y="4758912"/>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Télémétrie</a:t>
            </a:r>
            <a:endParaRPr lang="fr-FR" sz="500" dirty="0">
              <a:latin typeface="Arial" pitchFamily="34" charset="0"/>
              <a:cs typeface="Arial" pitchFamily="34" charset="0"/>
            </a:endParaRPr>
          </a:p>
        </p:txBody>
      </p:sp>
      <p:pic>
        <p:nvPicPr>
          <p:cNvPr id="98" name="Image 97" descr="dms.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38293" y="4989828"/>
            <a:ext cx="661217" cy="399441"/>
          </a:xfrm>
          <a:prstGeom prst="rect">
            <a:avLst/>
          </a:prstGeom>
          <a:noFill/>
          <a:ln w="9525">
            <a:noFill/>
            <a:miter lim="800000"/>
            <a:headEnd/>
            <a:tailEnd/>
          </a:ln>
        </p:spPr>
      </p:pic>
      <p:sp>
        <p:nvSpPr>
          <p:cNvPr id="111" name="Rectangle 110"/>
          <p:cNvSpPr/>
          <p:nvPr/>
        </p:nvSpPr>
        <p:spPr>
          <a:xfrm>
            <a:off x="3131840" y="3140968"/>
            <a:ext cx="93610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12" name="Rectangle 111"/>
          <p:cNvSpPr/>
          <p:nvPr/>
        </p:nvSpPr>
        <p:spPr>
          <a:xfrm>
            <a:off x="3131840" y="3140968"/>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ZoneTexte 112"/>
          <p:cNvSpPr txBox="1"/>
          <p:nvPr/>
        </p:nvSpPr>
        <p:spPr>
          <a:xfrm>
            <a:off x="3147987" y="3174736"/>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Module Bluetooth</a:t>
            </a:r>
            <a:endParaRPr lang="fr-FR" sz="500" dirty="0">
              <a:latin typeface="Arial" pitchFamily="34" charset="0"/>
              <a:cs typeface="Arial" pitchFamily="34" charset="0"/>
            </a:endParaRPr>
          </a:p>
        </p:txBody>
      </p:sp>
      <p:sp>
        <p:nvSpPr>
          <p:cNvPr id="115" name="Rectangle 114"/>
          <p:cNvSpPr/>
          <p:nvPr/>
        </p:nvSpPr>
        <p:spPr>
          <a:xfrm>
            <a:off x="3126555" y="3933056"/>
            <a:ext cx="93610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16" name="Rectangle 115"/>
          <p:cNvSpPr/>
          <p:nvPr/>
        </p:nvSpPr>
        <p:spPr>
          <a:xfrm>
            <a:off x="3126555" y="3933056"/>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p:cNvSpPr txBox="1"/>
          <p:nvPr/>
        </p:nvSpPr>
        <p:spPr>
          <a:xfrm>
            <a:off x="3142702" y="3966824"/>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Capteur Infrarouge</a:t>
            </a:r>
            <a:endParaRPr lang="fr-FR" sz="500" dirty="0">
              <a:latin typeface="Arial" pitchFamily="34" charset="0"/>
              <a:cs typeface="Arial" pitchFamily="34" charset="0"/>
            </a:endParaRPr>
          </a:p>
        </p:txBody>
      </p:sp>
      <p:sp>
        <p:nvSpPr>
          <p:cNvPr id="119" name="Rectangle 118"/>
          <p:cNvSpPr/>
          <p:nvPr/>
        </p:nvSpPr>
        <p:spPr>
          <a:xfrm>
            <a:off x="3131840" y="4725144"/>
            <a:ext cx="93610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20" name="Rectangle 119"/>
          <p:cNvSpPr/>
          <p:nvPr/>
        </p:nvSpPr>
        <p:spPr>
          <a:xfrm>
            <a:off x="3131840" y="4725144"/>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p:cNvSpPr txBox="1"/>
          <p:nvPr/>
        </p:nvSpPr>
        <p:spPr>
          <a:xfrm>
            <a:off x="3147987" y="4758912"/>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Gyroscope</a:t>
            </a:r>
            <a:endParaRPr lang="fr-FR" sz="500" dirty="0">
              <a:latin typeface="Arial" pitchFamily="34" charset="0"/>
              <a:cs typeface="Arial" pitchFamily="34" charset="0"/>
            </a:endParaRPr>
          </a:p>
        </p:txBody>
      </p:sp>
      <p:cxnSp>
        <p:nvCxnSpPr>
          <p:cNvPr id="124" name="Connecteur droit avec flèche 123"/>
          <p:cNvCxnSpPr/>
          <p:nvPr/>
        </p:nvCxnSpPr>
        <p:spPr>
          <a:xfrm>
            <a:off x="2591792" y="4005064"/>
            <a:ext cx="0" cy="18000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125" name="Losange 124"/>
          <p:cNvSpPr/>
          <p:nvPr/>
        </p:nvSpPr>
        <p:spPr>
          <a:xfrm rot="5400000">
            <a:off x="2519784" y="405058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7" name="Connecteur droit avec flèche 126"/>
          <p:cNvCxnSpPr/>
          <p:nvPr/>
        </p:nvCxnSpPr>
        <p:spPr>
          <a:xfrm flipV="1">
            <a:off x="2589165" y="4188443"/>
            <a:ext cx="325869" cy="305"/>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a:off x="2908115" y="4188117"/>
            <a:ext cx="0" cy="897067"/>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flipV="1">
            <a:off x="2843808" y="5085184"/>
            <a:ext cx="72008" cy="306"/>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138" name="Losange 137"/>
          <p:cNvSpPr/>
          <p:nvPr/>
        </p:nvSpPr>
        <p:spPr>
          <a:xfrm>
            <a:off x="2771800" y="3429000"/>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Losange 138"/>
          <p:cNvSpPr/>
          <p:nvPr/>
        </p:nvSpPr>
        <p:spPr>
          <a:xfrm>
            <a:off x="2771800" y="3717040"/>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Losange 139"/>
          <p:cNvSpPr/>
          <p:nvPr/>
        </p:nvSpPr>
        <p:spPr>
          <a:xfrm>
            <a:off x="2771800" y="386104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1" name="Connecteur droit avec flèche 140"/>
          <p:cNvCxnSpPr>
            <a:stCxn id="138" idx="1"/>
          </p:cNvCxnSpPr>
          <p:nvPr/>
        </p:nvCxnSpPr>
        <p:spPr>
          <a:xfrm flipV="1">
            <a:off x="2771800" y="3464379"/>
            <a:ext cx="357843" cy="621"/>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43" name="Connecteur droit avec flèche 142"/>
          <p:cNvCxnSpPr/>
          <p:nvPr/>
        </p:nvCxnSpPr>
        <p:spPr>
          <a:xfrm>
            <a:off x="2987824" y="3893042"/>
            <a:ext cx="0" cy="118832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a:endCxn id="119" idx="1"/>
          </p:cNvCxnSpPr>
          <p:nvPr/>
        </p:nvCxnSpPr>
        <p:spPr>
          <a:xfrm>
            <a:off x="2987824" y="5085184"/>
            <a:ext cx="144016"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pic>
        <p:nvPicPr>
          <p:cNvPr id="150" name="Image 149" descr="gyro.png"/>
          <p:cNvPicPr/>
          <p:nvPr/>
        </p:nvPicPr>
        <p:blipFill>
          <a:blip r:embed="rId7" cstate="screen">
            <a:extLst>
              <a:ext uri="{28A0092B-C50C-407E-A947-70E740481C1C}">
                <a14:useLocalDpi xmlns:a14="http://schemas.microsoft.com/office/drawing/2010/main"/>
              </a:ext>
            </a:extLst>
          </a:blip>
          <a:srcRect l="2698" t="7979" r="66859" b="15957"/>
          <a:stretch>
            <a:fillRect/>
          </a:stretch>
        </p:blipFill>
        <p:spPr bwMode="auto">
          <a:xfrm>
            <a:off x="3343587" y="4971302"/>
            <a:ext cx="479710" cy="444524"/>
          </a:xfrm>
          <a:prstGeom prst="rect">
            <a:avLst/>
          </a:prstGeom>
          <a:noFill/>
          <a:ln w="9525">
            <a:noFill/>
            <a:miter lim="800000"/>
            <a:headEnd/>
            <a:tailEnd/>
          </a:ln>
        </p:spPr>
      </p:pic>
      <p:pic>
        <p:nvPicPr>
          <p:cNvPr id="151" name="Image 150" descr="rc-100_ir_comm.png"/>
          <p:cNvPicPr/>
          <p:nvPr/>
        </p:nvPicPr>
        <p:blipFill>
          <a:blip r:embed="rId8" cstate="screen">
            <a:extLst>
              <a:ext uri="{28A0092B-C50C-407E-A947-70E740481C1C}">
                <a14:useLocalDpi xmlns:a14="http://schemas.microsoft.com/office/drawing/2010/main"/>
              </a:ext>
            </a:extLst>
          </a:blip>
          <a:srcRect l="42513" t="16459" r="43316" b="28440"/>
          <a:stretch>
            <a:fillRect/>
          </a:stretch>
        </p:blipFill>
        <p:spPr bwMode="auto">
          <a:xfrm>
            <a:off x="3360138" y="4182724"/>
            <a:ext cx="513889" cy="435194"/>
          </a:xfrm>
          <a:prstGeom prst="rect">
            <a:avLst/>
          </a:prstGeom>
          <a:noFill/>
          <a:ln w="9525">
            <a:noFill/>
            <a:miter lim="800000"/>
            <a:headEnd/>
            <a:tailEnd/>
          </a:ln>
        </p:spPr>
      </p:pic>
      <p:pic>
        <p:nvPicPr>
          <p:cNvPr id="152" name="il_fi" descr="http://www.elecfreaks.com/store/images/product_images/Wireless/bluetooth/bluetooth-HC05-02.jpg"/>
          <p:cNvPicPr/>
          <p:nvPr/>
        </p:nvPicPr>
        <p:blipFill>
          <a:blip r:embed="rId9" cstate="screen">
            <a:extLst>
              <a:ext uri="{28A0092B-C50C-407E-A947-70E740481C1C}">
                <a14:useLocalDpi xmlns:a14="http://schemas.microsoft.com/office/drawing/2010/main"/>
              </a:ext>
            </a:extLst>
          </a:blip>
          <a:srcRect l="3266" t="23656" r="2799" b="27312"/>
          <a:stretch>
            <a:fillRect/>
          </a:stretch>
        </p:blipFill>
        <p:spPr bwMode="auto">
          <a:xfrm>
            <a:off x="3224320" y="3464489"/>
            <a:ext cx="767952" cy="288032"/>
          </a:xfrm>
          <a:prstGeom prst="rect">
            <a:avLst/>
          </a:prstGeom>
          <a:noFill/>
          <a:ln w="9525">
            <a:noFill/>
            <a:miter lim="800000"/>
            <a:headEnd/>
            <a:tailEnd/>
          </a:ln>
        </p:spPr>
      </p:pic>
      <p:cxnSp>
        <p:nvCxnSpPr>
          <p:cNvPr id="153" name="Connecteur droit avec flèche 152"/>
          <p:cNvCxnSpPr/>
          <p:nvPr/>
        </p:nvCxnSpPr>
        <p:spPr>
          <a:xfrm>
            <a:off x="3054096" y="3752698"/>
            <a:ext cx="3658" cy="55961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p:cNvCxnSpPr/>
          <p:nvPr/>
        </p:nvCxnSpPr>
        <p:spPr>
          <a:xfrm>
            <a:off x="3059832" y="4317534"/>
            <a:ext cx="72008"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59" name="Connecteur droit avec flèche 158"/>
          <p:cNvCxnSpPr/>
          <p:nvPr/>
        </p:nvCxnSpPr>
        <p:spPr>
          <a:xfrm flipV="1">
            <a:off x="2760914" y="3900399"/>
            <a:ext cx="228298"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a:off x="2774749" y="3755286"/>
            <a:ext cx="284364" cy="1069"/>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419872" y="836712"/>
            <a:ext cx="1296144" cy="576064"/>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85" name="Rectangle 84"/>
          <p:cNvSpPr/>
          <p:nvPr/>
        </p:nvSpPr>
        <p:spPr>
          <a:xfrm>
            <a:off x="3419872" y="836712"/>
            <a:ext cx="1296144"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ZoneTexte 85"/>
          <p:cNvSpPr txBox="1"/>
          <p:nvPr/>
        </p:nvSpPr>
        <p:spPr>
          <a:xfrm>
            <a:off x="3419873" y="850487"/>
            <a:ext cx="1296144" cy="215444"/>
          </a:xfrm>
          <a:prstGeom prst="rect">
            <a:avLst/>
          </a:prstGeom>
          <a:noFill/>
        </p:spPr>
        <p:txBody>
          <a:bodyPr wrap="squar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Batterie LIPO 12V 100mA/h</a:t>
            </a:r>
            <a:endParaRPr lang="fr-FR" sz="700" dirty="0">
              <a:latin typeface="Arial" pitchFamily="34" charset="0"/>
              <a:cs typeface="Arial" pitchFamily="34" charset="0"/>
            </a:endParaRPr>
          </a:p>
        </p:txBody>
      </p:sp>
      <p:sp>
        <p:nvSpPr>
          <p:cNvPr id="88" name="Losange 87"/>
          <p:cNvSpPr/>
          <p:nvPr/>
        </p:nvSpPr>
        <p:spPr>
          <a:xfrm rot="5400000">
            <a:off x="4284995" y="1501530"/>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9" name="Connecteur droit avec flèche 88"/>
          <p:cNvCxnSpPr/>
          <p:nvPr/>
        </p:nvCxnSpPr>
        <p:spPr>
          <a:xfrm flipH="1">
            <a:off x="4355976" y="1408176"/>
            <a:ext cx="0" cy="220624"/>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pic>
        <p:nvPicPr>
          <p:cNvPr id="90" name="Image 89" descr="100_1217_batt (1).jpg"/>
          <p:cNvPicPr/>
          <p:nvPr/>
        </p:nvPicPr>
        <p:blipFill>
          <a:blip r:embed="rId10" cstate="screen">
            <a:extLst>
              <a:ext uri="{28A0092B-C50C-407E-A947-70E740481C1C}">
                <a14:useLocalDpi xmlns:a14="http://schemas.microsoft.com/office/drawing/2010/main"/>
              </a:ext>
            </a:extLst>
          </a:blip>
          <a:srcRect l="39966" t="34198" r="40688" b="7147"/>
          <a:stretch>
            <a:fillRect/>
          </a:stretch>
        </p:blipFill>
        <p:spPr>
          <a:xfrm rot="5400000">
            <a:off x="3959400" y="965354"/>
            <a:ext cx="257281" cy="576064"/>
          </a:xfrm>
          <a:prstGeom prst="rect">
            <a:avLst/>
          </a:prstGeom>
        </p:spPr>
      </p:pic>
      <p:sp>
        <p:nvSpPr>
          <p:cNvPr id="99" name="Rectangle 98"/>
          <p:cNvSpPr/>
          <p:nvPr/>
        </p:nvSpPr>
        <p:spPr>
          <a:xfrm>
            <a:off x="4499992" y="3501008"/>
            <a:ext cx="864096"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00" name="Rectangle 99"/>
          <p:cNvSpPr/>
          <p:nvPr/>
        </p:nvSpPr>
        <p:spPr>
          <a:xfrm>
            <a:off x="4499992" y="3501008"/>
            <a:ext cx="864096"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ZoneTexte 100"/>
          <p:cNvSpPr txBox="1"/>
          <p:nvPr/>
        </p:nvSpPr>
        <p:spPr>
          <a:xfrm>
            <a:off x="4516139" y="3534776"/>
            <a:ext cx="847949"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Moteur à courant continu</a:t>
            </a:r>
            <a:endParaRPr lang="fr-FR" sz="500" dirty="0">
              <a:latin typeface="Arial" pitchFamily="34" charset="0"/>
              <a:cs typeface="Arial" pitchFamily="34" charset="0"/>
            </a:endParaRPr>
          </a:p>
        </p:txBody>
      </p:sp>
      <p:sp>
        <p:nvSpPr>
          <p:cNvPr id="102" name="Rectangle 101"/>
          <p:cNvSpPr/>
          <p:nvPr/>
        </p:nvSpPr>
        <p:spPr>
          <a:xfrm>
            <a:off x="4499992" y="4437112"/>
            <a:ext cx="93610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03" name="Rectangle 102"/>
          <p:cNvSpPr/>
          <p:nvPr/>
        </p:nvSpPr>
        <p:spPr>
          <a:xfrm>
            <a:off x="4499992" y="4437112"/>
            <a:ext cx="936104"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p:cNvSpPr txBox="1"/>
          <p:nvPr/>
        </p:nvSpPr>
        <p:spPr>
          <a:xfrm>
            <a:off x="4516139" y="4470880"/>
            <a:ext cx="910431"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Capteur AX-S1</a:t>
            </a:r>
            <a:endParaRPr lang="fr-FR" sz="500" dirty="0">
              <a:latin typeface="Arial" pitchFamily="34" charset="0"/>
              <a:cs typeface="Arial" pitchFamily="34" charset="0"/>
            </a:endParaRPr>
          </a:p>
        </p:txBody>
      </p:sp>
      <p:cxnSp>
        <p:nvCxnSpPr>
          <p:cNvPr id="107" name="Connecteur droit avec flèche 106"/>
          <p:cNvCxnSpPr/>
          <p:nvPr/>
        </p:nvCxnSpPr>
        <p:spPr>
          <a:xfrm>
            <a:off x="4283968" y="4869160"/>
            <a:ext cx="216024"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5436096" y="3501008"/>
            <a:ext cx="864096"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09" name="Rectangle 108"/>
          <p:cNvSpPr/>
          <p:nvPr/>
        </p:nvSpPr>
        <p:spPr>
          <a:xfrm>
            <a:off x="5436096" y="3501008"/>
            <a:ext cx="864096"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p:cNvSpPr txBox="1"/>
          <p:nvPr/>
        </p:nvSpPr>
        <p:spPr>
          <a:xfrm>
            <a:off x="5452243" y="3534776"/>
            <a:ext cx="847949"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Réducteur</a:t>
            </a:r>
            <a:endParaRPr lang="fr-FR" sz="500" dirty="0">
              <a:latin typeface="Arial" pitchFamily="34" charset="0"/>
              <a:cs typeface="Arial" pitchFamily="34" charset="0"/>
            </a:endParaRPr>
          </a:p>
        </p:txBody>
      </p:sp>
      <p:sp>
        <p:nvSpPr>
          <p:cNvPr id="122" name="Rectangle 121"/>
          <p:cNvSpPr/>
          <p:nvPr/>
        </p:nvSpPr>
        <p:spPr>
          <a:xfrm>
            <a:off x="6372200" y="3501008"/>
            <a:ext cx="864000"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23" name="Rectangle 122"/>
          <p:cNvSpPr/>
          <p:nvPr/>
        </p:nvSpPr>
        <p:spPr>
          <a:xfrm>
            <a:off x="6372200" y="3501008"/>
            <a:ext cx="864096"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6388347" y="3534776"/>
            <a:ext cx="828000"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Carte électronique</a:t>
            </a:r>
            <a:endParaRPr lang="fr-FR" sz="500" dirty="0">
              <a:latin typeface="Arial" pitchFamily="34" charset="0"/>
              <a:cs typeface="Arial" pitchFamily="34" charset="0"/>
            </a:endParaRPr>
          </a:p>
        </p:txBody>
      </p:sp>
      <p:sp>
        <p:nvSpPr>
          <p:cNvPr id="130" name="Rectangle 129"/>
          <p:cNvSpPr/>
          <p:nvPr/>
        </p:nvSpPr>
        <p:spPr>
          <a:xfrm>
            <a:off x="7308304" y="3501008"/>
            <a:ext cx="864096"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31" name="Rectangle 130"/>
          <p:cNvSpPr/>
          <p:nvPr/>
        </p:nvSpPr>
        <p:spPr>
          <a:xfrm>
            <a:off x="7308304" y="3501008"/>
            <a:ext cx="864096"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ZoneTexte 132"/>
          <p:cNvSpPr txBox="1"/>
          <p:nvPr/>
        </p:nvSpPr>
        <p:spPr>
          <a:xfrm>
            <a:off x="7324451" y="3534776"/>
            <a:ext cx="847949"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Capteur de position</a:t>
            </a:r>
            <a:endParaRPr lang="fr-FR" sz="500" dirty="0">
              <a:latin typeface="Arial" pitchFamily="34" charset="0"/>
              <a:cs typeface="Arial" pitchFamily="34" charset="0"/>
            </a:endParaRPr>
          </a:p>
        </p:txBody>
      </p:sp>
      <p:pic>
        <p:nvPicPr>
          <p:cNvPr id="135" name="Image 134" descr="capteur servo.jpg"/>
          <p:cNvPicPr/>
          <p:nvPr/>
        </p:nvPicPr>
        <p:blipFill>
          <a:blip r:embed="rId11" cstate="screen">
            <a:extLst>
              <a:ext uri="{28A0092B-C50C-407E-A947-70E740481C1C}">
                <a14:useLocalDpi xmlns:a14="http://schemas.microsoft.com/office/drawing/2010/main"/>
              </a:ext>
            </a:extLst>
          </a:blip>
          <a:srcRect t="9333" b="35111"/>
          <a:stretch>
            <a:fillRect/>
          </a:stretch>
        </p:blipFill>
        <p:spPr>
          <a:xfrm>
            <a:off x="7471555" y="3756901"/>
            <a:ext cx="571855" cy="416434"/>
          </a:xfrm>
          <a:prstGeom prst="rect">
            <a:avLst/>
          </a:prstGeom>
        </p:spPr>
      </p:pic>
      <p:pic>
        <p:nvPicPr>
          <p:cNvPr id="137" name="Image 136" descr="circuit servo.jpg"/>
          <p:cNvPicPr/>
          <p:nvPr/>
        </p:nvPicPr>
        <p:blipFill>
          <a:blip r:embed="rId12" cstate="screen">
            <a:extLst>
              <a:ext uri="{28A0092B-C50C-407E-A947-70E740481C1C}">
                <a14:useLocalDpi xmlns:a14="http://schemas.microsoft.com/office/drawing/2010/main"/>
              </a:ext>
            </a:extLst>
          </a:blip>
          <a:srcRect l="4606" r="9416"/>
          <a:stretch>
            <a:fillRect/>
          </a:stretch>
        </p:blipFill>
        <p:spPr>
          <a:xfrm rot="5400000">
            <a:off x="6615133" y="3723677"/>
            <a:ext cx="417864" cy="504056"/>
          </a:xfrm>
          <a:prstGeom prst="rect">
            <a:avLst/>
          </a:prstGeom>
        </p:spPr>
      </p:pic>
      <p:pic>
        <p:nvPicPr>
          <p:cNvPr id="142" name="Image 141" descr="reducteur.jpg"/>
          <p:cNvPicPr/>
          <p:nvPr/>
        </p:nvPicPr>
        <p:blipFill>
          <a:blip r:embed="rId13" cstate="screen">
            <a:extLst>
              <a:ext uri="{28A0092B-C50C-407E-A947-70E740481C1C}">
                <a14:useLocalDpi xmlns:a14="http://schemas.microsoft.com/office/drawing/2010/main"/>
              </a:ext>
            </a:extLst>
          </a:blip>
          <a:stretch>
            <a:fillRect/>
          </a:stretch>
        </p:blipFill>
        <p:spPr>
          <a:xfrm>
            <a:off x="5632811" y="3746086"/>
            <a:ext cx="464549" cy="428199"/>
          </a:xfrm>
          <a:prstGeom prst="rect">
            <a:avLst/>
          </a:prstGeom>
        </p:spPr>
      </p:pic>
      <p:pic>
        <p:nvPicPr>
          <p:cNvPr id="144" name="Image 143" descr="moteur.jpg"/>
          <p:cNvPicPr/>
          <p:nvPr/>
        </p:nvPicPr>
        <p:blipFill>
          <a:blip r:embed="rId14" cstate="screen">
            <a:extLst>
              <a:ext uri="{28A0092B-C50C-407E-A947-70E740481C1C}">
                <a14:useLocalDpi xmlns:a14="http://schemas.microsoft.com/office/drawing/2010/main"/>
              </a:ext>
            </a:extLst>
          </a:blip>
          <a:stretch>
            <a:fillRect/>
          </a:stretch>
        </p:blipFill>
        <p:spPr>
          <a:xfrm rot="10800000" flipV="1">
            <a:off x="4672971" y="3760077"/>
            <a:ext cx="506459" cy="421482"/>
          </a:xfrm>
          <a:prstGeom prst="rect">
            <a:avLst/>
          </a:prstGeom>
        </p:spPr>
      </p:pic>
      <p:pic>
        <p:nvPicPr>
          <p:cNvPr id="146" name="Image 145"/>
          <p:cNvPicPr/>
          <p:nvPr/>
        </p:nvPicPr>
        <p:blipFill>
          <a:blip r:embed="rId15" cstate="screen">
            <a:extLst>
              <a:ext uri="{28A0092B-C50C-407E-A947-70E740481C1C}">
                <a14:useLocalDpi xmlns:a14="http://schemas.microsoft.com/office/drawing/2010/main"/>
              </a:ext>
            </a:extLst>
          </a:blip>
          <a:srcRect l="16943" r="33333"/>
          <a:stretch>
            <a:fillRect/>
          </a:stretch>
        </p:blipFill>
        <p:spPr bwMode="auto">
          <a:xfrm rot="5400000">
            <a:off x="4745805" y="4656249"/>
            <a:ext cx="432048" cy="514999"/>
          </a:xfrm>
          <a:prstGeom prst="rect">
            <a:avLst/>
          </a:prstGeom>
          <a:noFill/>
          <a:ln w="9525">
            <a:noFill/>
            <a:miter lim="800000"/>
            <a:headEnd/>
            <a:tailEnd/>
          </a:ln>
        </p:spPr>
      </p:pic>
      <p:cxnSp>
        <p:nvCxnSpPr>
          <p:cNvPr id="147" name="Connecteur droit avec flèche 146"/>
          <p:cNvCxnSpPr/>
          <p:nvPr/>
        </p:nvCxnSpPr>
        <p:spPr>
          <a:xfrm>
            <a:off x="4283968" y="3068960"/>
            <a:ext cx="0" cy="180000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155" name="Losange 154"/>
          <p:cNvSpPr/>
          <p:nvPr/>
        </p:nvSpPr>
        <p:spPr>
          <a:xfrm rot="5400000">
            <a:off x="4209061" y="3114905"/>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p:cNvSpPr/>
          <p:nvPr/>
        </p:nvSpPr>
        <p:spPr>
          <a:xfrm>
            <a:off x="5148064" y="1088740"/>
            <a:ext cx="1008112" cy="936104"/>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67" name="Rectangle 166"/>
          <p:cNvSpPr/>
          <p:nvPr/>
        </p:nvSpPr>
        <p:spPr>
          <a:xfrm>
            <a:off x="5148064" y="1088740"/>
            <a:ext cx="1008112"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ZoneTexte 167"/>
          <p:cNvSpPr txBox="1"/>
          <p:nvPr/>
        </p:nvSpPr>
        <p:spPr>
          <a:xfrm>
            <a:off x="5148065" y="1102515"/>
            <a:ext cx="1008111" cy="215444"/>
          </a:xfrm>
          <a:prstGeom prst="rect">
            <a:avLst/>
          </a:prstGeom>
          <a:noFill/>
        </p:spPr>
        <p:txBody>
          <a:bodyPr wrap="squar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Embase</a:t>
            </a:r>
            <a:endParaRPr lang="fr-FR" sz="700" dirty="0">
              <a:latin typeface="Arial" pitchFamily="34" charset="0"/>
              <a:cs typeface="Arial" pitchFamily="34" charset="0"/>
            </a:endParaRPr>
          </a:p>
        </p:txBody>
      </p:sp>
      <p:sp>
        <p:nvSpPr>
          <p:cNvPr id="169" name="Rectangle 168"/>
          <p:cNvSpPr/>
          <p:nvPr/>
        </p:nvSpPr>
        <p:spPr>
          <a:xfrm>
            <a:off x="6264188" y="1088740"/>
            <a:ext cx="1008112" cy="936104"/>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70" name="Rectangle 169"/>
          <p:cNvSpPr/>
          <p:nvPr/>
        </p:nvSpPr>
        <p:spPr>
          <a:xfrm>
            <a:off x="6264188" y="1088740"/>
            <a:ext cx="1008112"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ZoneTexte 170"/>
          <p:cNvSpPr txBox="1"/>
          <p:nvPr/>
        </p:nvSpPr>
        <p:spPr>
          <a:xfrm>
            <a:off x="6264188" y="1102515"/>
            <a:ext cx="1008112" cy="215444"/>
          </a:xfrm>
          <a:prstGeom prst="rect">
            <a:avLst/>
          </a:prstGeom>
          <a:noFill/>
        </p:spPr>
        <p:txBody>
          <a:bodyPr wrap="squar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Pattes</a:t>
            </a:r>
            <a:endParaRPr lang="fr-FR" sz="700" dirty="0">
              <a:latin typeface="Arial" pitchFamily="34" charset="0"/>
              <a:cs typeface="Arial" pitchFamily="34" charset="0"/>
            </a:endParaRPr>
          </a:p>
        </p:txBody>
      </p:sp>
      <p:pic>
        <p:nvPicPr>
          <p:cNvPr id="173" name="Image 172" descr="patte ddb.jpg"/>
          <p:cNvPicPr/>
          <p:nvPr/>
        </p:nvPicPr>
        <p:blipFill>
          <a:blip r:embed="rId16" cstate="screen">
            <a:extLst>
              <a:ext uri="{28A0092B-C50C-407E-A947-70E740481C1C}">
                <a14:useLocalDpi xmlns:a14="http://schemas.microsoft.com/office/drawing/2010/main"/>
              </a:ext>
            </a:extLst>
          </a:blip>
          <a:srcRect l="28807" t="7389" b="1116"/>
          <a:stretch>
            <a:fillRect/>
          </a:stretch>
        </p:blipFill>
        <p:spPr>
          <a:xfrm>
            <a:off x="6561655" y="1389711"/>
            <a:ext cx="540062" cy="585609"/>
          </a:xfrm>
          <a:prstGeom prst="rect">
            <a:avLst/>
          </a:prstGeom>
        </p:spPr>
      </p:pic>
      <p:pic>
        <p:nvPicPr>
          <p:cNvPr id="174" name="Image 173" descr="embase bdd.jpg"/>
          <p:cNvPicPr/>
          <p:nvPr/>
        </p:nvPicPr>
        <p:blipFill>
          <a:blip r:embed="rId17" cstate="screen">
            <a:extLst>
              <a:ext uri="{28A0092B-C50C-407E-A947-70E740481C1C}">
                <a14:useLocalDpi xmlns:a14="http://schemas.microsoft.com/office/drawing/2010/main"/>
              </a:ext>
            </a:extLst>
          </a:blip>
          <a:stretch>
            <a:fillRect/>
          </a:stretch>
        </p:blipFill>
        <p:spPr>
          <a:xfrm>
            <a:off x="5256075" y="1383813"/>
            <a:ext cx="880755" cy="576064"/>
          </a:xfrm>
          <a:prstGeom prst="rect">
            <a:avLst/>
          </a:prstGeom>
        </p:spPr>
      </p:pic>
      <p:sp>
        <p:nvSpPr>
          <p:cNvPr id="175" name="Rectangle 174"/>
          <p:cNvSpPr/>
          <p:nvPr/>
        </p:nvSpPr>
        <p:spPr>
          <a:xfrm>
            <a:off x="7560332" y="800708"/>
            <a:ext cx="75608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76" name="Rectangle 175"/>
          <p:cNvSpPr/>
          <p:nvPr/>
        </p:nvSpPr>
        <p:spPr>
          <a:xfrm>
            <a:off x="7560332" y="800708"/>
            <a:ext cx="756000"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ZoneTexte 176"/>
          <p:cNvSpPr txBox="1"/>
          <p:nvPr/>
        </p:nvSpPr>
        <p:spPr>
          <a:xfrm>
            <a:off x="7576479" y="834476"/>
            <a:ext cx="739937"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Base</a:t>
            </a:r>
            <a:endParaRPr lang="fr-FR" sz="500" dirty="0">
              <a:latin typeface="Arial" pitchFamily="34" charset="0"/>
              <a:cs typeface="Arial" pitchFamily="34" charset="0"/>
            </a:endParaRPr>
          </a:p>
        </p:txBody>
      </p:sp>
      <p:sp>
        <p:nvSpPr>
          <p:cNvPr id="179" name="Rectangle 178"/>
          <p:cNvSpPr/>
          <p:nvPr/>
        </p:nvSpPr>
        <p:spPr>
          <a:xfrm>
            <a:off x="7560332" y="1592796"/>
            <a:ext cx="75608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80" name="Rectangle 179"/>
          <p:cNvSpPr/>
          <p:nvPr/>
        </p:nvSpPr>
        <p:spPr>
          <a:xfrm>
            <a:off x="7560332" y="1592796"/>
            <a:ext cx="756000"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ZoneTexte 180"/>
          <p:cNvSpPr txBox="1"/>
          <p:nvPr/>
        </p:nvSpPr>
        <p:spPr>
          <a:xfrm>
            <a:off x="7576479" y="1626564"/>
            <a:ext cx="739937"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Bras 1</a:t>
            </a:r>
            <a:endParaRPr lang="fr-FR" sz="500" dirty="0">
              <a:latin typeface="Arial" pitchFamily="34" charset="0"/>
              <a:cs typeface="Arial" pitchFamily="34" charset="0"/>
            </a:endParaRPr>
          </a:p>
        </p:txBody>
      </p:sp>
      <p:sp>
        <p:nvSpPr>
          <p:cNvPr id="182" name="Rectangle 181"/>
          <p:cNvSpPr/>
          <p:nvPr/>
        </p:nvSpPr>
        <p:spPr>
          <a:xfrm>
            <a:off x="7560332" y="2384884"/>
            <a:ext cx="75608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83" name="Rectangle 182"/>
          <p:cNvSpPr/>
          <p:nvPr/>
        </p:nvSpPr>
        <p:spPr>
          <a:xfrm>
            <a:off x="7560332" y="2384884"/>
            <a:ext cx="756000"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ZoneTexte 183"/>
          <p:cNvSpPr txBox="1"/>
          <p:nvPr/>
        </p:nvSpPr>
        <p:spPr>
          <a:xfrm>
            <a:off x="7576479" y="2418652"/>
            <a:ext cx="739937"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Bras 2</a:t>
            </a:r>
            <a:endParaRPr lang="fr-FR" sz="500" dirty="0">
              <a:latin typeface="Arial" pitchFamily="34" charset="0"/>
              <a:cs typeface="Arial" pitchFamily="34" charset="0"/>
            </a:endParaRPr>
          </a:p>
        </p:txBody>
      </p:sp>
      <p:sp>
        <p:nvSpPr>
          <p:cNvPr id="185" name="Rectangle 184"/>
          <p:cNvSpPr/>
          <p:nvPr/>
        </p:nvSpPr>
        <p:spPr>
          <a:xfrm>
            <a:off x="6660232" y="2384884"/>
            <a:ext cx="756084" cy="720080"/>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86" name="Rectangle 185"/>
          <p:cNvSpPr/>
          <p:nvPr/>
        </p:nvSpPr>
        <p:spPr>
          <a:xfrm>
            <a:off x="6660232" y="2384884"/>
            <a:ext cx="756000" cy="21602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ZoneTexte 186"/>
          <p:cNvSpPr txBox="1"/>
          <p:nvPr/>
        </p:nvSpPr>
        <p:spPr>
          <a:xfrm>
            <a:off x="6676379" y="2418652"/>
            <a:ext cx="739937" cy="153888"/>
          </a:xfrm>
          <a:prstGeom prst="rect">
            <a:avLst/>
          </a:prstGeom>
          <a:noFill/>
        </p:spPr>
        <p:txBody>
          <a:bodyPr wrap="square" lIns="0" tIns="0" rIns="0" bIns="0" rtlCol="0">
            <a:spAutoFit/>
          </a:bodyPr>
          <a:lstStyle/>
          <a:p>
            <a:pPr algn="ctr"/>
            <a:r>
              <a:rPr lang="fr-FR" sz="500" dirty="0" smtClean="0">
                <a:latin typeface="Arial" pitchFamily="34" charset="0"/>
                <a:cs typeface="Arial" pitchFamily="34" charset="0"/>
              </a:rPr>
              <a:t>Block</a:t>
            </a:r>
          </a:p>
          <a:p>
            <a:pPr algn="ctr"/>
            <a:r>
              <a:rPr lang="fr-FR" sz="500" dirty="0" smtClean="0">
                <a:latin typeface="Arial" pitchFamily="34" charset="0"/>
                <a:cs typeface="Arial" pitchFamily="34" charset="0"/>
              </a:rPr>
              <a:t>Bras 3</a:t>
            </a:r>
            <a:endParaRPr lang="fr-FR" sz="500" dirty="0">
              <a:latin typeface="Arial" pitchFamily="34" charset="0"/>
              <a:cs typeface="Arial" pitchFamily="34" charset="0"/>
            </a:endParaRPr>
          </a:p>
        </p:txBody>
      </p:sp>
      <p:sp>
        <p:nvSpPr>
          <p:cNvPr id="189" name="Losange 188"/>
          <p:cNvSpPr/>
          <p:nvPr/>
        </p:nvSpPr>
        <p:spPr>
          <a:xfrm rot="5400000">
            <a:off x="5436108" y="3298561"/>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Losange 189"/>
          <p:cNvSpPr/>
          <p:nvPr/>
        </p:nvSpPr>
        <p:spPr>
          <a:xfrm rot="5400000">
            <a:off x="5656659" y="3298561"/>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p:cNvSpPr/>
          <p:nvPr/>
        </p:nvSpPr>
        <p:spPr>
          <a:xfrm>
            <a:off x="5076056" y="2312876"/>
            <a:ext cx="1080120" cy="936104"/>
          </a:xfrm>
          <a:prstGeom prst="rect">
            <a:avLst/>
          </a:prstGeom>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57" name="Rectangle 156"/>
          <p:cNvSpPr/>
          <p:nvPr/>
        </p:nvSpPr>
        <p:spPr>
          <a:xfrm>
            <a:off x="5076056" y="2312876"/>
            <a:ext cx="1080120" cy="24761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ZoneTexte 157"/>
          <p:cNvSpPr txBox="1"/>
          <p:nvPr/>
        </p:nvSpPr>
        <p:spPr>
          <a:xfrm>
            <a:off x="5076057" y="2326651"/>
            <a:ext cx="1080120" cy="215444"/>
          </a:xfrm>
          <a:prstGeom prst="rect">
            <a:avLst/>
          </a:prstGeom>
          <a:noFill/>
        </p:spPr>
        <p:txBody>
          <a:bodyPr wrap="square" lIns="0" tIns="0" rIns="0" bIns="0" rtlCol="0">
            <a:spAutoFit/>
          </a:bodyPr>
          <a:lstStyle/>
          <a:p>
            <a:pPr algn="ctr"/>
            <a:r>
              <a:rPr lang="fr-FR" sz="700" dirty="0" smtClean="0">
                <a:latin typeface="Arial" pitchFamily="34" charset="0"/>
                <a:cs typeface="Arial" pitchFamily="34" charset="0"/>
              </a:rPr>
              <a:t>Block</a:t>
            </a:r>
          </a:p>
          <a:p>
            <a:pPr algn="ctr"/>
            <a:r>
              <a:rPr lang="fr-FR" sz="700" dirty="0" smtClean="0">
                <a:latin typeface="Arial" pitchFamily="34" charset="0"/>
                <a:cs typeface="Arial" pitchFamily="34" charset="0"/>
              </a:rPr>
              <a:t>Servomoteur numérique</a:t>
            </a:r>
            <a:endParaRPr lang="fr-FR" sz="700" dirty="0">
              <a:latin typeface="Arial" pitchFamily="34" charset="0"/>
              <a:cs typeface="Arial" pitchFamily="34" charset="0"/>
            </a:endParaRPr>
          </a:p>
        </p:txBody>
      </p:sp>
      <p:pic>
        <p:nvPicPr>
          <p:cNvPr id="172" name="Image 171" descr="ax-12a.png"/>
          <p:cNvPicPr/>
          <p:nvPr/>
        </p:nvPicPr>
        <p:blipFill>
          <a:blip r:embed="rId18" cstate="screen">
            <a:extLst>
              <a:ext uri="{28A0092B-C50C-407E-A947-70E740481C1C}">
                <a14:useLocalDpi xmlns:a14="http://schemas.microsoft.com/office/drawing/2010/main"/>
              </a:ext>
            </a:extLst>
          </a:blip>
          <a:srcRect l="8197" r="8197"/>
          <a:stretch>
            <a:fillRect/>
          </a:stretch>
        </p:blipFill>
        <p:spPr bwMode="auto">
          <a:xfrm rot="5400000">
            <a:off x="5401288" y="2518212"/>
            <a:ext cx="585997" cy="781767"/>
          </a:xfrm>
          <a:prstGeom prst="rect">
            <a:avLst/>
          </a:prstGeom>
          <a:noFill/>
          <a:ln w="9525">
            <a:noFill/>
            <a:miter lim="800000"/>
            <a:headEnd/>
            <a:tailEnd/>
          </a:ln>
        </p:spPr>
      </p:pic>
      <p:sp>
        <p:nvSpPr>
          <p:cNvPr id="192" name="Losange 191"/>
          <p:cNvSpPr/>
          <p:nvPr/>
        </p:nvSpPr>
        <p:spPr>
          <a:xfrm>
            <a:off x="4932040" y="314096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Losange 192"/>
          <p:cNvSpPr/>
          <p:nvPr/>
        </p:nvSpPr>
        <p:spPr>
          <a:xfrm>
            <a:off x="6165830" y="3137445"/>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4" name="Connecteur droit avec flèche 193"/>
          <p:cNvCxnSpPr/>
          <p:nvPr/>
        </p:nvCxnSpPr>
        <p:spPr>
          <a:xfrm>
            <a:off x="4860032" y="3176973"/>
            <a:ext cx="177823"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96" name="Connecteur droit avec flèche 195"/>
          <p:cNvCxnSpPr/>
          <p:nvPr/>
        </p:nvCxnSpPr>
        <p:spPr>
          <a:xfrm>
            <a:off x="4860032" y="3176972"/>
            <a:ext cx="0" cy="324036"/>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199" name="Connecteur droit avec flèche 198"/>
          <p:cNvCxnSpPr/>
          <p:nvPr/>
        </p:nvCxnSpPr>
        <p:spPr>
          <a:xfrm flipH="1">
            <a:off x="5508104" y="3295461"/>
            <a:ext cx="930" cy="205547"/>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01" name="Connecteur droit avec flèche 200"/>
          <p:cNvCxnSpPr/>
          <p:nvPr/>
        </p:nvCxnSpPr>
        <p:spPr>
          <a:xfrm flipH="1">
            <a:off x="5724128" y="3284984"/>
            <a:ext cx="930" cy="18002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03" name="Connecteur droit avec flèche 202"/>
          <p:cNvCxnSpPr/>
          <p:nvPr/>
        </p:nvCxnSpPr>
        <p:spPr>
          <a:xfrm>
            <a:off x="5724128" y="3465004"/>
            <a:ext cx="1044116"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05" name="Connecteur droit avec flèche 204"/>
          <p:cNvCxnSpPr/>
          <p:nvPr/>
        </p:nvCxnSpPr>
        <p:spPr>
          <a:xfrm>
            <a:off x="6768244" y="3465004"/>
            <a:ext cx="0" cy="36004"/>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07" name="Connecteur droit avec flèche 206"/>
          <p:cNvCxnSpPr/>
          <p:nvPr/>
        </p:nvCxnSpPr>
        <p:spPr>
          <a:xfrm>
            <a:off x="6228184" y="3176972"/>
            <a:ext cx="177823"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p:nvPr/>
        </p:nvCxnSpPr>
        <p:spPr>
          <a:xfrm flipH="1">
            <a:off x="6408204" y="3176972"/>
            <a:ext cx="0" cy="144016"/>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10" name="Connecteur droit avec flèche 209"/>
          <p:cNvCxnSpPr/>
          <p:nvPr/>
        </p:nvCxnSpPr>
        <p:spPr>
          <a:xfrm>
            <a:off x="6408204" y="3320988"/>
            <a:ext cx="1332148"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12" name="Connecteur droit avec flèche 211"/>
          <p:cNvCxnSpPr>
            <a:endCxn id="131" idx="0"/>
          </p:cNvCxnSpPr>
          <p:nvPr/>
        </p:nvCxnSpPr>
        <p:spPr>
          <a:xfrm>
            <a:off x="7740352" y="3320988"/>
            <a:ext cx="0" cy="18002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p:cNvCxnSpPr/>
          <p:nvPr/>
        </p:nvCxnSpPr>
        <p:spPr>
          <a:xfrm flipH="1">
            <a:off x="6336188" y="2024844"/>
            <a:ext cx="8" cy="180004"/>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16" name="Connecteur droit avec flèche 215"/>
          <p:cNvCxnSpPr/>
          <p:nvPr/>
        </p:nvCxnSpPr>
        <p:spPr>
          <a:xfrm>
            <a:off x="4932040" y="2204864"/>
            <a:ext cx="1404000"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218" name="Losange 217"/>
          <p:cNvSpPr/>
          <p:nvPr/>
        </p:nvSpPr>
        <p:spPr>
          <a:xfrm rot="5400000">
            <a:off x="6409473" y="207139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9" name="Connecteur droit avec flèche 218"/>
          <p:cNvCxnSpPr/>
          <p:nvPr/>
        </p:nvCxnSpPr>
        <p:spPr>
          <a:xfrm>
            <a:off x="6480212" y="2024844"/>
            <a:ext cx="0" cy="64807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21" name="Connecteur droit avec flèche 220"/>
          <p:cNvCxnSpPr/>
          <p:nvPr/>
        </p:nvCxnSpPr>
        <p:spPr>
          <a:xfrm>
            <a:off x="6156176" y="2672916"/>
            <a:ext cx="324036"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224" name="Losange 223"/>
          <p:cNvSpPr/>
          <p:nvPr/>
        </p:nvSpPr>
        <p:spPr>
          <a:xfrm>
            <a:off x="4947151" y="216250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Losange 225"/>
          <p:cNvSpPr/>
          <p:nvPr/>
        </p:nvSpPr>
        <p:spPr>
          <a:xfrm>
            <a:off x="7288071" y="1239769"/>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Losange 226"/>
          <p:cNvSpPr/>
          <p:nvPr/>
        </p:nvSpPr>
        <p:spPr>
          <a:xfrm>
            <a:off x="4940455" y="188082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8" name="Connecteur droit avec flèche 227"/>
          <p:cNvCxnSpPr/>
          <p:nvPr/>
        </p:nvCxnSpPr>
        <p:spPr>
          <a:xfrm>
            <a:off x="4932040" y="1916832"/>
            <a:ext cx="216024"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31" name="Connecteur droit avec flèche 230"/>
          <p:cNvCxnSpPr/>
          <p:nvPr/>
        </p:nvCxnSpPr>
        <p:spPr>
          <a:xfrm>
            <a:off x="7274506" y="1276233"/>
            <a:ext cx="281916" cy="2805"/>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235" name="Losange 234"/>
          <p:cNvSpPr/>
          <p:nvPr/>
        </p:nvSpPr>
        <p:spPr>
          <a:xfrm>
            <a:off x="7285865" y="1844364"/>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6" name="Connecteur droit avec flèche 235"/>
          <p:cNvCxnSpPr/>
          <p:nvPr/>
        </p:nvCxnSpPr>
        <p:spPr>
          <a:xfrm>
            <a:off x="7272300" y="1880828"/>
            <a:ext cx="281916"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237" name="Losange 236"/>
          <p:cNvSpPr/>
          <p:nvPr/>
        </p:nvSpPr>
        <p:spPr>
          <a:xfrm rot="5400000">
            <a:off x="6733509" y="207139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8" name="Connecteur droit avec flèche 237"/>
          <p:cNvCxnSpPr/>
          <p:nvPr/>
        </p:nvCxnSpPr>
        <p:spPr>
          <a:xfrm>
            <a:off x="6804248" y="2024844"/>
            <a:ext cx="0" cy="36004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sp>
        <p:nvSpPr>
          <p:cNvPr id="239" name="Losange 238"/>
          <p:cNvSpPr/>
          <p:nvPr/>
        </p:nvSpPr>
        <p:spPr>
          <a:xfrm rot="5400000">
            <a:off x="7021541" y="2071398"/>
            <a:ext cx="144000" cy="72000"/>
          </a:xfrm>
          <a:prstGeom prst="diamond">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0" name="Connecteur droit avec flèche 239"/>
          <p:cNvCxnSpPr/>
          <p:nvPr/>
        </p:nvCxnSpPr>
        <p:spPr>
          <a:xfrm>
            <a:off x="7092280" y="2024844"/>
            <a:ext cx="0" cy="252028"/>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43" name="Connecteur droit avec flèche 242"/>
          <p:cNvCxnSpPr/>
          <p:nvPr/>
        </p:nvCxnSpPr>
        <p:spPr>
          <a:xfrm>
            <a:off x="7092280" y="2276872"/>
            <a:ext cx="396044"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45" name="Connecteur droit avec flèche 244"/>
          <p:cNvCxnSpPr/>
          <p:nvPr/>
        </p:nvCxnSpPr>
        <p:spPr>
          <a:xfrm>
            <a:off x="7488324" y="2744924"/>
            <a:ext cx="65892" cy="0"/>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cxnSp>
        <p:nvCxnSpPr>
          <p:cNvPr id="247" name="Connecteur droit avec flèche 246"/>
          <p:cNvCxnSpPr/>
          <p:nvPr/>
        </p:nvCxnSpPr>
        <p:spPr>
          <a:xfrm>
            <a:off x="7488324" y="2276872"/>
            <a:ext cx="0" cy="468052"/>
          </a:xfrm>
          <a:prstGeom prst="straightConnector1">
            <a:avLst/>
          </a:prstGeom>
          <a:ln w="12700" cmpd="sng">
            <a:solidFill>
              <a:schemeClr val="tx1"/>
            </a:solidFill>
            <a:prstDash val="solid"/>
            <a:tailEnd type="none" w="sm" len="med"/>
          </a:ln>
        </p:spPr>
        <p:style>
          <a:lnRef idx="1">
            <a:schemeClr val="accent1"/>
          </a:lnRef>
          <a:fillRef idx="0">
            <a:schemeClr val="accent1"/>
          </a:fillRef>
          <a:effectRef idx="0">
            <a:schemeClr val="accent1"/>
          </a:effectRef>
          <a:fontRef idx="minor">
            <a:schemeClr val="tx1"/>
          </a:fontRef>
        </p:style>
      </p:cxnSp>
      <p:pic>
        <p:nvPicPr>
          <p:cNvPr id="250" name="Image 249" descr="bras2bdd.jpg"/>
          <p:cNvPicPr/>
          <p:nvPr/>
        </p:nvPicPr>
        <p:blipFill>
          <a:blip r:embed="rId19" cstate="screen">
            <a:extLst>
              <a:ext uri="{28A0092B-C50C-407E-A947-70E740481C1C}">
                <a14:useLocalDpi xmlns:a14="http://schemas.microsoft.com/office/drawing/2010/main"/>
              </a:ext>
            </a:extLst>
          </a:blip>
          <a:stretch>
            <a:fillRect/>
          </a:stretch>
        </p:blipFill>
        <p:spPr>
          <a:xfrm rot="5400000">
            <a:off x="7745504" y="1003611"/>
            <a:ext cx="423334" cy="564902"/>
          </a:xfrm>
          <a:prstGeom prst="rect">
            <a:avLst/>
          </a:prstGeom>
        </p:spPr>
      </p:pic>
      <p:pic>
        <p:nvPicPr>
          <p:cNvPr id="251" name="Image 250" descr="bras1.jpg"/>
          <p:cNvPicPr/>
          <p:nvPr/>
        </p:nvPicPr>
        <p:blipFill>
          <a:blip r:embed="rId20" cstate="screen">
            <a:extLst>
              <a:ext uri="{28A0092B-C50C-407E-A947-70E740481C1C}">
                <a14:useLocalDpi xmlns:a14="http://schemas.microsoft.com/office/drawing/2010/main"/>
              </a:ext>
            </a:extLst>
          </a:blip>
          <a:stretch>
            <a:fillRect/>
          </a:stretch>
        </p:blipFill>
        <p:spPr>
          <a:xfrm rot="5400000">
            <a:off x="7730181" y="1817640"/>
            <a:ext cx="439008" cy="490673"/>
          </a:xfrm>
          <a:prstGeom prst="rect">
            <a:avLst/>
          </a:prstGeom>
        </p:spPr>
      </p:pic>
      <p:pic>
        <p:nvPicPr>
          <p:cNvPr id="252" name="Image 251" descr="base ibd.jpg"/>
          <p:cNvPicPr/>
          <p:nvPr/>
        </p:nvPicPr>
        <p:blipFill>
          <a:blip r:embed="rId21" cstate="screen">
            <a:extLst>
              <a:ext uri="{28A0092B-C50C-407E-A947-70E740481C1C}">
                <a14:useLocalDpi xmlns:a14="http://schemas.microsoft.com/office/drawing/2010/main"/>
              </a:ext>
            </a:extLst>
          </a:blip>
          <a:stretch>
            <a:fillRect/>
          </a:stretch>
        </p:blipFill>
        <p:spPr>
          <a:xfrm rot="5400000">
            <a:off x="7733941" y="2576082"/>
            <a:ext cx="401438" cy="557013"/>
          </a:xfrm>
          <a:prstGeom prst="rect">
            <a:avLst/>
          </a:prstGeom>
        </p:spPr>
      </p:pic>
      <p:pic>
        <p:nvPicPr>
          <p:cNvPr id="253" name="Image 252" descr="bras3.jpg"/>
          <p:cNvPicPr/>
          <p:nvPr/>
        </p:nvPicPr>
        <p:blipFill>
          <a:blip r:embed="rId22" cstate="screen">
            <a:extLst>
              <a:ext uri="{28A0092B-C50C-407E-A947-70E740481C1C}">
                <a14:useLocalDpi xmlns:a14="http://schemas.microsoft.com/office/drawing/2010/main"/>
              </a:ext>
            </a:extLst>
          </a:blip>
          <a:stretch>
            <a:fillRect/>
          </a:stretch>
        </p:blipFill>
        <p:spPr>
          <a:xfrm rot="5400000">
            <a:off x="6845256" y="2546024"/>
            <a:ext cx="396043" cy="619718"/>
          </a:xfrm>
          <a:prstGeom prst="rect">
            <a:avLst/>
          </a:prstGeom>
        </p:spPr>
      </p:pic>
    </p:spTree>
    <p:extLst>
      <p:ext uri="{BB962C8B-B14F-4D97-AF65-F5344CB8AC3E}">
        <p14:creationId xmlns:p14="http://schemas.microsoft.com/office/powerpoint/2010/main" val="12098618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47664" y="332656"/>
            <a:ext cx="6048672"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Présentation du Système à Enseigner.</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439" name="AutoShape 7" descr="data:image/jpg;base64,/9j/4AAQSkZJRgABAQAAAQABAAD/2wCEAAkGBhESEBQUEhIVFRQUFRQUGBcVFhUVFBUUFBQVFBQVFxUXGyYfFxkjGRUUHy8hIycpLCwsFR4xNTAqNSYrLCkBCQoKDgwNFA8PFCkYFBwpLyksNSkpKSkpKikpKSkpKSksKSkpKSkpKTYpKSkpKSkpKSwpLCwpKSkpKSkpKSkpKf/AABEIANYA6wMBIgACEQEDEQH/xAAcAAEAAQUBAQAAAAAAAAAAAAAABgECAwUHBAj/xABLEAABAwICBQgHBAYIBQUAAAABAAIDBBESIQUGMVGBBxMiMkFhcZFCUnKCkqGxIzNiwVOissLR8AgUJEODs+HxRGNzk9IVFmSjw//EABgBAQEBAQEAAAAAAAAAAAAAAAABAgME/8QAIBEBAQEAAQMFAQAAAAAAAAAAABEBAhIhURMxMkFhA//aAAwDAQACEQMRAD8A7iijusOvlJSSsheXPmeARFGA5wafScSQGjLtNz2ArwP5QiepSuPtSNb9A5BMUUKfrzUHq08bfF7nfRoWF+t1aRkIW+DHn6vQTtFy+t17mYSJK2KMjaPsQRwdchY5dO1brf2t5xdXCWjFkXdHCBfIE5dgQdUVC5caqq2d3WqJj4yyf+S0tW0nrEu9ok/VB3afSsDOvNG32ntb9StfPrpo9nWrIOEjXfJpK4RLC3cPJeSYD+dyDuU3Khotv/Eg+zHK75hllrKjlp0a3Zzz/Zit+24LiLcVukBiz2bNuXyWCVFdkqeXmlHUpp3e0Y2fRxWsqf6QB9Ch4vm/IR/muSukG8eYWWLRk7+pDK72Y5HfRqI6DUcv1Z6NPTt9oyO/eatZPy4aUd1XQN9mK/7Tio4zUevk/wCEl94Bn7ZC99PyXaQP93GwfilZ+5iVmp1Z5ZpOU/TUguKp4GzoxwtHng/Nbrkv5Q652k4oaiofLHPiYRIcWFwY5zHNPYbttlkQ7wWvh5Hqo9eeBvhzjz+y1VpNU3aO0ro68ok5yoiFwwstikwEdY3yKTUzlmvotECKNCIiAiIgIiICIiAiIg+cNY46g6cqwx7WzOlkDHPF2gDCWC1jlzWEbFOadzrC4BNs7Xte2fzWh5TKbmNOxy9kvNP82mN3+WPNb3RGrtPNEHzNdI8ukDsUs2HE2R7DZgfhA6OwBXMqcuXTjO+fCOkWtG85fUrxzaepxtqIfASMJ8gbrbRasUTerSwA7+aYT5kXWwiha3qtDfZAaPkt9Dn6v45zV6C0fNK6QxSyvecRwMqiCd/QbZbZkcmFrY6SezQA0FjIwABYAc49tslMyVRXoT1d8IadE1jtlO1vtzMH+WHqn/tKrdtfTs8OdkP0YpkivTjPqckPHJ+49eq+CED5ve76LOzk5p/Slnd70bR+rGD81KQUunTidfLyj8eoNANsRd7csrvljsvZDqrRM6tLB4mNrj5uBW0ugKsxLvlZFTMb1WNb7LQ36BZCVRUVRW6riVt1REX3XPuUqXm6zRsvqzX+CaB/8VPyVz3libaCmk9SZw848X7izy9m+Hyx3hFbE8OaCNhAPnmrlxekREQEREBERAREQEREHIOXmls6lmAzGNt/ZfG4ftOWx1VqMUcg3SYuEsccv1e5enlwo8dDG7tbKR8cUlv1mtUf5PazEw/ihgdxaZY3fIRrXD3Y/p8UxuioqLs86t0VEQLoVUhGoKIllXCgogVbJhUpFLJZXYVUBKsWWSyyBqYVKRjsoRyvwYtHg+rPH82SN/MKd4VFeU6C+jJvwuhd/wDcwfmVN3s1xzvjperk+OjpnetBC74o2n81sVHeTqox6JoT/wDGhb8LAz8lIlyegREQEREBERAREQEREEV5TqbHoyY2vgMUngGSsLj8OJcg5Laxzat8LiSAx7AN2bXWH/ZeeJXeNY6HnqOoiG2SGVg8XMcB8yFwHU+pw1zTsxTxu4VEbmfWZXPdOXfNdasq2V+FLLrXmizCgasmFVDUqxYWqgastkUqxZhTCr1QlSrFuFLIXhWmYb1KRfhSyxGpG9WmtaO1Fj0Kl1436RZvXkn09E3a5FjbFyj+vrcWjaoboi74HNf+6vDX68RMBsCbdpyHnsUI1j5SHzRyRMaML2uYSB2OBBzP5IY7LyQzYtDUvcJWfBNI36AKYrnvIXPi0Q0epNO3zfj/AH10JYdRERAREQEREBERAREQUK+Zq5ppq542c3fzpahzR8ogvppfPHKfSc3pN+50rxwmiik/ac/yQdYNkutXoSu5ylgefShjJ8cAv87rO+pC25R7OcCoZlrX1w3rzyaTQbc1Cxuqe9aGbS57uJWun05+No/nvKCVOq+9YJK4b1DJtPD9IT4ELwz6bZ2u+pRU2l0uwekF4J9ZYx2+ShM+sUY3la6fW31W/O30Qibz62erG88LBa6fWuc7IgPF35GyhU2sUztwXkkr3nrO4f77P5yUWJNX621AvcNHvD6BxWjqNbqg7HW8Gj62Wqfdx25fz5qogG8n+CKtrNIyyn7R7nW3nIcF5r969ghH8lVEY3BSLXdf6Pc19HTt9WpJ+KGE/kV1Jcd/o6TfZVjNz4XfE2Rv/wCa7EooiIgIiICIiAiIgIiIC4hy50mGoDx2shfxY+Vjj5OjXb1y7l0osUEL7dk0fEiOUf5LkEY1Z0+4UcbcugXt4B7iO3cQstRrC/1vkFCNDaRLY3C/pB3m0D91J9Jd60xuJLUawv8AXK1s+nHH0z5lR6SuK8z6kqjdT6V714pNJLWmQlWE7yose52kTvWF1Q4rz87uF1RznHabIrI9wG0rFz24cSrcCuEe9QWglXhiuARBsdXBGaymErQ6Mzwh7XdUsMjQ4HusSukVukKanFdC6RkZkgq4ixjmmN7jiNO2KGIm2TgC4gWDLE5rk6v591rA2G4WaPIIKXRW3RB1b+jvUWqK1m+OF3wvlH74XcV8/cgEttJzt9amefhlhP5lfQKiiIiAiIgIiICIiAiIgKF8rVHj0cT+jljdwfeE/KVTRaPXik5zR1U3aeZe8e1GOcb82hB8rxSFtxw8j/qqGRVq22lcPxG3FWhquJq26cFksllUY8BTmwstlRRVoamBXIgtsqK4q0oCoq4VmhonuNmtJPggwova7RuH7yRjO693fC25+iuZBHa7Y3yfidaNnmb/AJIsa+/FZ20MhF7YRvcbDzKy/wBadchpa3O1oml7zkDkdvbvXrpNBzyHKMk5Zy9I2zuQxo8Nqg2HJ/p5lBpCKdzsbelHLga42jeLF2zPCQ11htwr6ehma5oc0gtcA4EG4IIuCD2iy+aWanOGHn3uIJ6jS1gv2dAHF9F0zV3SOk4msa1g5ljWsa2UBjWsaA1oBydkB38UHTUWlpNaYSAJHNY7tAJc2/tYR81t45WuF2kEbwbjzCC9ERAREQEREBERAWOohD2OadjgWnwIsfqsiIPkDSsJZNY7R0T4tOErGt7yk0fNaRqW2taeQjwlPOj5OC0SuAiFeyDQ8z7WjIB2F1mA+Bda/BVHjRSCHVB/948N7gDf9azvJrl6joWli+8cPeOfkRf9RRUWawnYCfDNeiLRsjtjct/Z57BxW/ZXxbIIXyn8LbN83XtwAWOqrZh95JDT933kvDbbgQoR4I9Xn2u4gDebAeZy+a2ujabRTI/t3vklu9pbFifkWgMezCGglpLjYuIJaBaxuNaYw83Ec059eZxYzgCbnzXqjoZiLY2RN9WFtjxec/qg8xcWjowMjHrTuz+AW+hWAzukyxyy/hibzcXna3yW4ptBRDPBjI2uecVvEnohbim0W51sILh/yxdo/wAQkRj4uCuZTdiK0+iJfRZHD3/eP8zkOBWwp9WmuN3l8p/ETb4W/mpWNEMi6U0kcbN7jiPmcLAfjWtq9bNHxN6IdU3I2lrm5dvNmzR4iM+K1MxLvhdozQoOUYFt0YxAe0WdFvvELaU2jHRdJ72xN7S5/wBQ0ho+MqJV3KPUvOGARxtb2EHER3X6oHc0KOy6QdLidLJM919hc5zQT6pubeY8FLn0Tft0ybX6ipgDDaV17XiazGTfe61+F1pNJ8pdTI5wha0gA35zoyh1+wOJAy/CNm1QNuEkEEMtbO9nD+eK900TjcuYZxbJxxMdY7h2jvAHFSqvdrNVlwIqpS4Em2ItOR2BwOYG7YpPoPlYqoHATN95pEbz4i2B/EcVCpHYhbHj29Agh3na+W+w2bViIsTazb3yfnfLsPaOJ8FFfRGrvKxTz2aXAuPYfs5PgccL/dKmlFpeGXqPF/VOTvhOa+PXBtu29+4s89ykGjNdaumwjHjblZrzjb3BvpN4FEfVyLm+pmuFZNCHvikjFwMM4NnC18UbyA63iPNTel05G7b0T37PNBsUVGuBzBuqoCIiAiIg+e+W7RpGk3EWvMyBwF7Z2dFfPs+y+a0dDq2wNBldc2zDTiaOLcj8YXQeXvQp/s1W0ZNJgedoAccUbj3XxjxcN65iyVj3FrjNMWgfd2wZ9l7iyDciupIOqG37s3fqdLzkKzRawh2UMMsjrDF1YWNJ7Hlt3H3lroI5R93FFAN5+1k/h5qo0O0lzpHOkLjd1zhaSMh0W2CKx6V0lK5pbzsMZuLRQXLyb2s54vbInabZK2KAD7ulF/XqHX44At7SaCkw/ZxYW9wDR59q2kWq9heSVre5ufz/ANFYiLmllflJM63qRgRs8MsyvRS6HYyxDGt/G637bj+a28tNBDYzTtZ3Ns0n3pLuPutavDW680sTxzUJc+33jsyOzrPJf8gr2Nr0f+kyk9Fjnd9gxn/ckIB93Esz9FNjF5544hubZ7j29eUBp4RlRLS+vVZK49Lmm7OgOla+0uJLgfAhR6eocX4i/EXbTidc3FtpP1U38MTup1s0fFZ0cZqHg5OkOIjvbzvV91gC1mkuUOsm+7IjDdthd26xLiSBmBcYVFjdpuLtGw2s7LsuNh7FRjbuys822HKw3g5Z+agzTVskji8vfjORzcbi2y9zccVjw3aHNwtPbZxBGfbfZxuqNyOZLL7s2njsB4K+FocS3C1xte7jhce6x28EFJXA2d0ttumAW8crcQr5MnAmwvb7s5m/cdoVA612yOcN3aLeO1XCIhoBYC026QAxW9bCDmeIRRri12eQPpSNNwfaGfA2WwlmcbhxdK21/sSQWD8bRfwzcvDFC57g2LFOTkI8Ly49+Ftz53CnWhuSirmwvkDKNts7uxzH/CjyHg9wQQdzWFoIaCATcNID2jvB2HiV69FaBqat39mhknbvIIazdeV3QHHcuw6L5NdHwHE+M1Mnr1BDm8IW2YOOJSRz8gNjRsaAA0DcGjIcFYjmGiuSJ5sauoDf+XT9J3gZXDCOAPiplofVSjpLcxAxrh6bunL8bsxwstw5WIoSq3Vt0uqPRBWvYbtcR9PJbal1i7HjiP4LQ3WJ1QL2F3HcM/8AZBOKetY/quB7u3yWdcudrMwSiGLFPUfoae0jx3vdkyMby4iy6Ro7nOaZzoAfhGIA4gDuxWGK2+wuso9KIiDRa70UstBMyKNsriAebdkJGhwLmA+i4gGx32XANHaytxGnrIWxhpsx0LQ10FzkxzW9cC+d+lvuV9OLj3KzqzTzF0sUOCo9J7MhJ/1G7HH8W3vOxBrdHautcA58gex2bTHmHjfi7PBe6rdTUrMZY1guBjkOZJ2AbTfwXPNX9PTUbi0dXaWOPRcbjZ6rs73G7MHs6LBXUWlafC4X354ZIzsvls8eqe3cqqN6R5TWAFsbHO7AbhjeO1xHkovW63VcoPTwA2H2fR8elm6/vL160akz0RLvvIP0jRctB7Htvl47Dv7FHoowb2Bd55DxGQ4oiySXEM3OJzJvnmdpv29m1W2u30fzyAGY2D81kwPAtfIG4F7gHhksTQCOqb9pBvfM7N3goLS4YbdLLLbcduzcO5ZJMVsy12zZbZYduy6McSOvsysdoA2bez+Csa5oFi0besDkfyCAcgHNDhbMXFxxvkVdK24Bu07Dlcd5FzmCrnte0bbgbjew/CSNi9uidEyzm1PA+Q9pAs0e089EeaDxtBJDow5ruwk7OPb5LJLGMuccPDZn9VOdGcmMh6VVO2MbSyHpOt3yOybwBW2pJ9F0bsNNFz0/ZgBnlJ/6hyb7vkrFQ3RGp9ZOPsqfAw/3k32bCN4B6T+AUnpOTeipm462oxDbhDuZh8AL438CPBboy6SqPUpGH/Fnt9G/IrNRao0zHY5A6eT15zzh4NPRHkiMei9adFxDm4HxRNOVmsdG0+08tz8XFTKklBYCCCDmCMwRvB7VHtI6Jimbhexjm+q4ZD2XDpMPeCtFT6v1tJd1BKXMGZp5s2n2H5A/qnvKqugOcsTiotorlChe7mqlpppgbFsmTL9zzbD71vEqSF90FXFWFyoSvJX6TigZjmkZGz1nkNB8O1x7hdB6iVZJMACSQAMySQGgbyTkOKg9dykmQ4KGB0p2c5IC2PgwdJ3G3gqUuoVfXkPrpnFu0M6sY8I25cVKPTpLlApo3ObTiSrkdlZrjzLdthjdlbM9QG+9eWl0VpTSBHPHmYDtiixRtI3OcDjfxK6DoDUCmpwMMYJHaQpVBQAdig1eqWgYKWMMijbHsuGAAE7ydpPeblSNY2QgLIiCIiChC1ddotrwQRdbVUIQck1s5Ow67mCx3j81zOp0TPSyh8RMUjdljZru4E5C/qnI/JfT81MD2KK6w6nxztPRCKgWr2vjJC2CpaGSFjTZ2THYmi7RfquuSMJyPZtstbrNyaBwdLREA3JdEbNaTnk31HDcct1u3x60alPjxXaXDCWtdniYNvvN7jvNrLZ6A1jMTWMLy8BjG4tpuGgOBvtzv0XbxYjIGjnD4yHYHMeJAcJa6+IO9mwt/qrJMVshw7V13TmiKKvY10l2uzDZosyLdgNsxfa1wy7itTRcnNG03fNNOPVyibxLekeFkHOTEyV9oWSEm1m/eSXsL9VouL7gpXRag19RZ1S5sQIAvL0pS0Cw+zb3byF0OhpYoG4YI2RN3MFifF213ErLiSCP6K5PqKCxLDO4dsvVv3Rjo+d1JGmwAAAaNgAAaPADIKzEqhyoimsdE8z85Uc5JSC3RicbMFtr4wLnPO4OxSDQ39X5sGmDBGfUAHxdt/HNe0FaSt1Zs4y0r+Yl7bD7J/c9mziPJBvg5XNz2KMw63iEiOuiMMnY7N0D+9rhnwOzetnHp+CRt2TNeB6MRDiN2I9VvzPcg2T5Wt2ny+l9iq+vEY6Vme1fEfBg6R8bALTf12WTKJmEbxmeMh2e7bwWCskpaUF1ZNY7ebbcvd27B0j49Ed6DXa40j63AIW4nsxHpAB7gQMha4aMu0kHeFn0RUyaNpQKt4awEkA9I55iOMDN525DIX7BmqHWSqme+ChpuaABtIWtf0yAW39BoN/xlbHQ3Jc57+erZXTSnaXEkD8Lbk2b3KDQz67VtU7BQwGMH+8kAfJ4hnVbxuvbojknlneJa6V0jz6xLj4Z7B3LqOjNXYogAxgA7gtxFSAKIj2htUYIABHGB32zW/hogF6msAVyCxsYCvREBERAREQEREBY5IQVkRBptJaJZILOC5trNqAWuMkPRdt7jbeF2FzbryVFICEHzdFWz0cj7g2OZjdiLHdK+Q8C61rEbLlSvROmI5wXRGzhm5htiFvSBGT27OkNnaApvrJqXHO03bmuSac1TnpHFzAbC5BFw5p3hwzae8d6KnMNcDkdq9GJc/0RreHWZVHC7YJbWF+znAOqfxjLeBmVLoahzcnKjZhyuBWCOQHYj5w3abf72QekFVxrX1+kY4WY5ZGRN7C82v7Les7gCorVa/l5wUcLpT+llFm+7G3bxPBBLpZHOxmVsQgF+v0htyc9z7Mblfo5+KjE+t+iYZPsaNlRKLjFDHgZn2X2O4NWGj1Fr69wfVyOI7GnJjfZYMguhav8m9PAB0ATvISiBtrtMV5w08P9TiOWI9e3c8i490N8VKdX+SmJjf7Q4zEu5whw6OIgA3GZds9IldEpdGBosAAvdHTAKI1dDoZjAA1oAHYBZbOKlAWcNVUFA1VREBERAREQEREBERAREQEREBERBhlgutRpPQzJAQW3W9VrmXQcQ1v5M73fCLHcFB6XTdTQkxStL4hcAHIs3YD2Nv6Jy3WOa+mamiB7FENYdRoaja2x3hFcnouUSK3Ta5rtzelfjlZZJ9bKqqAZSQGLPru6bzkQbC1gDfcdgU1oeSSFrrm5Hl9FM9E6rQwgBjAOCtRynQnJVNM4PqXuccs3Eudl4rpWg9SKeADCwX3napVDQgL1MiAUHig0eB2L1sgAWVEFAFVEQEREBERAREQEREBERAREQEREBERAREQEREAhYZKcFEQWNpQs7YwFREF6IiAiIgIiICIiAiIgIiICIiAiIg//2Q=="/>
          <p:cNvSpPr>
            <a:spLocks noChangeAspect="1" noChangeArrowheads="1"/>
          </p:cNvSpPr>
          <p:nvPr/>
        </p:nvSpPr>
        <p:spPr bwMode="auto">
          <a:xfrm>
            <a:off x="63500" y="-985838"/>
            <a:ext cx="2238375" cy="2038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1" name="AutoShape 9" descr="data:image/jpg;base64,/9j/4AAQSkZJRgABAQAAAQABAAD/2wCEAAkGBhESEBQUEhIVFRQUFRQUGBcVFhUVFBUUFBQVFBQVFxUXGyYfFxkjGRUUHy8hIycpLCwsFR4xNTAqNSYrLCkBCQoKDgwNFA8PFCkYFBwpLyksNSkpKSkpKikpKSkpKSksKSkpKSkpKTYpKSkpKSkpKSwpLCwpKSkpKSkpKSkpKf/AABEIANYA6wMBIgACEQEDEQH/xAAcAAEAAQUBAQAAAAAAAAAAAAAABgECAwUHBAj/xABLEAABAwICBQgHBAYIBQUAAAABAAIDBBESIQUGMVGBBxMiMkFhcZFCUnKCkqGxIzNiwVOissLR8AgUJEODs+HxRGNzk9IVFmSjw//EABgBAQEBAQEAAAAAAAAAAAAAAAABAgME/8QAIBEBAQEAAQMFAQAAAAAAAAAAABEBAhIhURMxMkFhA//aAAwDAQACEQMRAD8A7iijusOvlJSSsheXPmeARFGA5wafScSQGjLtNz2ArwP5QiepSuPtSNb9A5BMUUKfrzUHq08bfF7nfRoWF+t1aRkIW+DHn6vQTtFy+t17mYSJK2KMjaPsQRwdchY5dO1brf2t5xdXCWjFkXdHCBfIE5dgQdUVC5caqq2d3WqJj4yyf+S0tW0nrEu9ok/VB3afSsDOvNG32ntb9StfPrpo9nWrIOEjXfJpK4RLC3cPJeSYD+dyDuU3Khotv/Eg+zHK75hllrKjlp0a3Zzz/Zit+24LiLcVukBiz2bNuXyWCVFdkqeXmlHUpp3e0Y2fRxWsqf6QB9Ch4vm/IR/muSukG8eYWWLRk7+pDK72Y5HfRqI6DUcv1Z6NPTt9oyO/eatZPy4aUd1XQN9mK/7Tio4zUevk/wCEl94Bn7ZC99PyXaQP93GwfilZ+5iVmp1Z5ZpOU/TUguKp4GzoxwtHng/Nbrkv5Q652k4oaiofLHPiYRIcWFwY5zHNPYbttlkQ7wWvh5Hqo9eeBvhzjz+y1VpNU3aO0ro68ok5yoiFwwstikwEdY3yKTUzlmvotECKNCIiAiIgIiICIiAiIg+cNY46g6cqwx7WzOlkDHPF2gDCWC1jlzWEbFOadzrC4BNs7Xte2fzWh5TKbmNOxy9kvNP82mN3+WPNb3RGrtPNEHzNdI8ukDsUs2HE2R7DZgfhA6OwBXMqcuXTjO+fCOkWtG85fUrxzaepxtqIfASMJ8gbrbRasUTerSwA7+aYT5kXWwiha3qtDfZAaPkt9Dn6v45zV6C0fNK6QxSyvecRwMqiCd/QbZbZkcmFrY6SezQA0FjIwABYAc49tslMyVRXoT1d8IadE1jtlO1vtzMH+WHqn/tKrdtfTs8OdkP0YpkivTjPqckPHJ+49eq+CED5ve76LOzk5p/Slnd70bR+rGD81KQUunTidfLyj8eoNANsRd7csrvljsvZDqrRM6tLB4mNrj5uBW0ugKsxLvlZFTMb1WNb7LQ36BZCVRUVRW6riVt1REX3XPuUqXm6zRsvqzX+CaB/8VPyVz3libaCmk9SZw848X7izy9m+Hyx3hFbE8OaCNhAPnmrlxekREQEREBERAREQEREHIOXmls6lmAzGNt/ZfG4ftOWx1VqMUcg3SYuEsccv1e5enlwo8dDG7tbKR8cUlv1mtUf5PazEw/ihgdxaZY3fIRrXD3Y/p8UxuioqLs86t0VEQLoVUhGoKIllXCgogVbJhUpFLJZXYVUBKsWWSyyBqYVKRjsoRyvwYtHg+rPH82SN/MKd4VFeU6C+jJvwuhd/wDcwfmVN3s1xzvjperk+OjpnetBC74o2n81sVHeTqox6JoT/wDGhb8LAz8lIlyegREQEREBERAREQEREEV5TqbHoyY2vgMUngGSsLj8OJcg5Laxzat8LiSAx7AN2bXWH/ZeeJXeNY6HnqOoiG2SGVg8XMcB8yFwHU+pw1zTsxTxu4VEbmfWZXPdOXfNdasq2V+FLLrXmizCgasmFVDUqxYWqgastkUqxZhTCr1QlSrFuFLIXhWmYb1KRfhSyxGpG9WmtaO1Fj0Kl1436RZvXkn09E3a5FjbFyj+vrcWjaoboi74HNf+6vDX68RMBsCbdpyHnsUI1j5SHzRyRMaML2uYSB2OBBzP5IY7LyQzYtDUvcJWfBNI36AKYrnvIXPi0Q0epNO3zfj/AH10JYdRERAREQEREBERAREQUK+Zq5ppq542c3fzpahzR8ogvppfPHKfSc3pN+50rxwmiik/ac/yQdYNkutXoSu5ylgefShjJ8cAv87rO+pC25R7OcCoZlrX1w3rzyaTQbc1Cxuqe9aGbS57uJWun05+No/nvKCVOq+9YJK4b1DJtPD9IT4ELwz6bZ2u+pRU2l0uwekF4J9ZYx2+ShM+sUY3la6fW31W/O30Qibz62erG88LBa6fWuc7IgPF35GyhU2sUztwXkkr3nrO4f77P5yUWJNX621AvcNHvD6BxWjqNbqg7HW8Gj62Wqfdx25fz5qogG8n+CKtrNIyyn7R7nW3nIcF5r969ghH8lVEY3BSLXdf6Pc19HTt9WpJ+KGE/kV1Jcd/o6TfZVjNz4XfE2Rv/wCa7EooiIgIiICIiAiIgIiIC4hy50mGoDx2shfxY+Vjj5OjXb1y7l0osUEL7dk0fEiOUf5LkEY1Z0+4UcbcugXt4B7iO3cQstRrC/1vkFCNDaRLY3C/pB3m0D91J9Jd60xuJLUawv8AXK1s+nHH0z5lR6SuK8z6kqjdT6V714pNJLWmQlWE7yose52kTvWF1Q4rz87uF1RznHabIrI9wG0rFz24cSrcCuEe9QWglXhiuARBsdXBGaymErQ6Mzwh7XdUsMjQ4HusSukVukKanFdC6RkZkgq4ixjmmN7jiNO2KGIm2TgC4gWDLE5rk6v591rA2G4WaPIIKXRW3RB1b+jvUWqK1m+OF3wvlH74XcV8/cgEttJzt9amefhlhP5lfQKiiIiAiIgIiICIiAiIgKF8rVHj0cT+jljdwfeE/KVTRaPXik5zR1U3aeZe8e1GOcb82hB8rxSFtxw8j/qqGRVq22lcPxG3FWhquJq26cFksllUY8BTmwstlRRVoamBXIgtsqK4q0oCoq4VmhonuNmtJPggwova7RuH7yRjO693fC25+iuZBHa7Y3yfidaNnmb/AJIsa+/FZ20MhF7YRvcbDzKy/wBadchpa3O1oml7zkDkdvbvXrpNBzyHKMk5Zy9I2zuQxo8Nqg2HJ/p5lBpCKdzsbelHLga42jeLF2zPCQ11htwr6ehma5oc0gtcA4EG4IIuCD2iy+aWanOGHn3uIJ6jS1gv2dAHF9F0zV3SOk4msa1g5ljWsa2UBjWsaA1oBydkB38UHTUWlpNaYSAJHNY7tAJc2/tYR81t45WuF2kEbwbjzCC9ERAREQEREBERAWOohD2OadjgWnwIsfqsiIPkDSsJZNY7R0T4tOErGt7yk0fNaRqW2taeQjwlPOj5OC0SuAiFeyDQ8z7WjIB2F1mA+Bda/BVHjRSCHVB/948N7gDf9azvJrl6joWli+8cPeOfkRf9RRUWawnYCfDNeiLRsjtjct/Z57BxW/ZXxbIIXyn8LbN83XtwAWOqrZh95JDT933kvDbbgQoR4I9Xn2u4gDebAeZy+a2ujabRTI/t3vklu9pbFifkWgMezCGglpLjYuIJaBaxuNaYw83Ec059eZxYzgCbnzXqjoZiLY2RN9WFtjxec/qg8xcWjowMjHrTuz+AW+hWAzukyxyy/hibzcXna3yW4ptBRDPBjI2uecVvEnohbim0W51sILh/yxdo/wAQkRj4uCuZTdiK0+iJfRZHD3/eP8zkOBWwp9WmuN3l8p/ETb4W/mpWNEMi6U0kcbN7jiPmcLAfjWtq9bNHxN6IdU3I2lrm5dvNmzR4iM+K1MxLvhdozQoOUYFt0YxAe0WdFvvELaU2jHRdJ72xN7S5/wBQ0ho+MqJV3KPUvOGARxtb2EHER3X6oHc0KOy6QdLidLJM919hc5zQT6pubeY8FLn0Tft0ybX6ipgDDaV17XiazGTfe61+F1pNJ8pdTI5wha0gA35zoyh1+wOJAy/CNm1QNuEkEEMtbO9nD+eK900TjcuYZxbJxxMdY7h2jvAHFSqvdrNVlwIqpS4Em2ItOR2BwOYG7YpPoPlYqoHATN95pEbz4i2B/EcVCpHYhbHj29Agh3na+W+w2bViIsTazb3yfnfLsPaOJ8FFfRGrvKxTz2aXAuPYfs5PgccL/dKmlFpeGXqPF/VOTvhOa+PXBtu29+4s89ykGjNdaumwjHjblZrzjb3BvpN4FEfVyLm+pmuFZNCHvikjFwMM4NnC18UbyA63iPNTel05G7b0T37PNBsUVGuBzBuqoCIiAiIg+e+W7RpGk3EWvMyBwF7Z2dFfPs+y+a0dDq2wNBldc2zDTiaOLcj8YXQeXvQp/s1W0ZNJgedoAccUbj3XxjxcN65iyVj3FrjNMWgfd2wZ9l7iyDciupIOqG37s3fqdLzkKzRawh2UMMsjrDF1YWNJ7Hlt3H3lroI5R93FFAN5+1k/h5qo0O0lzpHOkLjd1zhaSMh0W2CKx6V0lK5pbzsMZuLRQXLyb2s54vbInabZK2KAD7ulF/XqHX44At7SaCkw/ZxYW9wDR59q2kWq9heSVre5ufz/ANFYiLmllflJM63qRgRs8MsyvRS6HYyxDGt/G637bj+a28tNBDYzTtZ3Ns0n3pLuPutavDW680sTxzUJc+33jsyOzrPJf8gr2Nr0f+kyk9Fjnd9gxn/ckIB93Esz9FNjF5544hubZ7j29eUBp4RlRLS+vVZK49Lmm7OgOla+0uJLgfAhR6eocX4i/EXbTidc3FtpP1U38MTup1s0fFZ0cZqHg5OkOIjvbzvV91gC1mkuUOsm+7IjDdthd26xLiSBmBcYVFjdpuLtGw2s7LsuNh7FRjbuys822HKw3g5Z+agzTVskji8vfjORzcbi2y9zccVjw3aHNwtPbZxBGfbfZxuqNyOZLL7s2njsB4K+FocS3C1xte7jhce6x28EFJXA2d0ttumAW8crcQr5MnAmwvb7s5m/cdoVA612yOcN3aLeO1XCIhoBYC026QAxW9bCDmeIRRri12eQPpSNNwfaGfA2WwlmcbhxdK21/sSQWD8bRfwzcvDFC57g2LFOTkI8Ly49+Ftz53CnWhuSirmwvkDKNts7uxzH/CjyHg9wQQdzWFoIaCATcNID2jvB2HiV69FaBqat39mhknbvIIazdeV3QHHcuw6L5NdHwHE+M1Mnr1BDm8IW2YOOJSRz8gNjRsaAA0DcGjIcFYjmGiuSJ5sauoDf+XT9J3gZXDCOAPiplofVSjpLcxAxrh6bunL8bsxwstw5WIoSq3Vt0uqPRBWvYbtcR9PJbal1i7HjiP4LQ3WJ1QL2F3HcM/8AZBOKetY/quB7u3yWdcudrMwSiGLFPUfoae0jx3vdkyMby4iy6Ro7nOaZzoAfhGIA4gDuxWGK2+wuso9KIiDRa70UstBMyKNsriAebdkJGhwLmA+i4gGx32XANHaytxGnrIWxhpsx0LQ10FzkxzW9cC+d+lvuV9OLj3KzqzTzF0sUOCo9J7MhJ/1G7HH8W3vOxBrdHautcA58gex2bTHmHjfi7PBe6rdTUrMZY1guBjkOZJ2AbTfwXPNX9PTUbi0dXaWOPRcbjZ6rs73G7MHs6LBXUWlafC4X354ZIzsvls8eqe3cqqN6R5TWAFsbHO7AbhjeO1xHkovW63VcoPTwA2H2fR8elm6/vL160akz0RLvvIP0jRctB7Htvl47Dv7FHoowb2Bd55DxGQ4oiySXEM3OJzJvnmdpv29m1W2u30fzyAGY2D81kwPAtfIG4F7gHhksTQCOqb9pBvfM7N3goLS4YbdLLLbcduzcO5ZJMVsy12zZbZYduy6McSOvsysdoA2bez+Csa5oFi0besDkfyCAcgHNDhbMXFxxvkVdK24Bu07Dlcd5FzmCrnte0bbgbjew/CSNi9uidEyzm1PA+Q9pAs0e089EeaDxtBJDow5ruwk7OPb5LJLGMuccPDZn9VOdGcmMh6VVO2MbSyHpOt3yOybwBW2pJ9F0bsNNFz0/ZgBnlJ/6hyb7vkrFQ3RGp9ZOPsqfAw/3k32bCN4B6T+AUnpOTeipm462oxDbhDuZh8AL438CPBboy6SqPUpGH/Fnt9G/IrNRao0zHY5A6eT15zzh4NPRHkiMei9adFxDm4HxRNOVmsdG0+08tz8XFTKklBYCCCDmCMwRvB7VHtI6Jimbhexjm+q4ZD2XDpMPeCtFT6v1tJd1BKXMGZp5s2n2H5A/qnvKqugOcsTiotorlChe7mqlpppgbFsmTL9zzbD71vEqSF90FXFWFyoSvJX6TigZjmkZGz1nkNB8O1x7hdB6iVZJMACSQAMySQGgbyTkOKg9dykmQ4KGB0p2c5IC2PgwdJ3G3gqUuoVfXkPrpnFu0M6sY8I25cVKPTpLlApo3ObTiSrkdlZrjzLdthjdlbM9QG+9eWl0VpTSBHPHmYDtiixRtI3OcDjfxK6DoDUCmpwMMYJHaQpVBQAdig1eqWgYKWMMijbHsuGAAE7ydpPeblSNY2QgLIiCIiChC1ddotrwQRdbVUIQck1s5Ow67mCx3j81zOp0TPSyh8RMUjdljZru4E5C/qnI/JfT81MD2KK6w6nxztPRCKgWr2vjJC2CpaGSFjTZ2THYmi7RfquuSMJyPZtstbrNyaBwdLREA3JdEbNaTnk31HDcct1u3x60alPjxXaXDCWtdniYNvvN7jvNrLZ6A1jMTWMLy8BjG4tpuGgOBvtzv0XbxYjIGjnD4yHYHMeJAcJa6+IO9mwt/qrJMVshw7V13TmiKKvY10l2uzDZosyLdgNsxfa1wy7itTRcnNG03fNNOPVyibxLekeFkHOTEyV9oWSEm1m/eSXsL9VouL7gpXRag19RZ1S5sQIAvL0pS0Cw+zb3byF0OhpYoG4YI2RN3MFifF213ErLiSCP6K5PqKCxLDO4dsvVv3Rjo+d1JGmwAAAaNgAAaPADIKzEqhyoimsdE8z85Uc5JSC3RicbMFtr4wLnPO4OxSDQ39X5sGmDBGfUAHxdt/HNe0FaSt1Zs4y0r+Yl7bD7J/c9mziPJBvg5XNz2KMw63iEiOuiMMnY7N0D+9rhnwOzetnHp+CRt2TNeB6MRDiN2I9VvzPcg2T5Wt2ny+l9iq+vEY6Vme1fEfBg6R8bALTf12WTKJmEbxmeMh2e7bwWCskpaUF1ZNY7ebbcvd27B0j49Ed6DXa40j63AIW4nsxHpAB7gQMha4aMu0kHeFn0RUyaNpQKt4awEkA9I55iOMDN525DIX7BmqHWSqme+ChpuaABtIWtf0yAW39BoN/xlbHQ3Jc57+erZXTSnaXEkD8Lbk2b3KDQz67VtU7BQwGMH+8kAfJ4hnVbxuvbojknlneJa6V0jz6xLj4Z7B3LqOjNXYogAxgA7gtxFSAKIj2htUYIABHGB32zW/hogF6msAVyCxsYCvREBERAREQEREBY5IQVkRBptJaJZILOC5trNqAWuMkPRdt7jbeF2FzbryVFICEHzdFWz0cj7g2OZjdiLHdK+Q8C61rEbLlSvROmI5wXRGzhm5htiFvSBGT27OkNnaApvrJqXHO03bmuSac1TnpHFzAbC5BFw5p3hwzae8d6KnMNcDkdq9GJc/0RreHWZVHC7YJbWF+znAOqfxjLeBmVLoahzcnKjZhyuBWCOQHYj5w3abf72QekFVxrX1+kY4WY5ZGRN7C82v7Les7gCorVa/l5wUcLpT+llFm+7G3bxPBBLpZHOxmVsQgF+v0htyc9z7Mblfo5+KjE+t+iYZPsaNlRKLjFDHgZn2X2O4NWGj1Fr69wfVyOI7GnJjfZYMguhav8m9PAB0ATvISiBtrtMV5w08P9TiOWI9e3c8i490N8VKdX+SmJjf7Q4zEu5whw6OIgA3GZds9IldEpdGBosAAvdHTAKI1dDoZjAA1oAHYBZbOKlAWcNVUFA1VREBERAREQEREBERAREQEREBERBhlgutRpPQzJAQW3W9VrmXQcQ1v5M73fCLHcFB6XTdTQkxStL4hcAHIs3YD2Nv6Jy3WOa+mamiB7FENYdRoaja2x3hFcnouUSK3Ta5rtzelfjlZZJ9bKqqAZSQGLPru6bzkQbC1gDfcdgU1oeSSFrrm5Hl9FM9E6rQwgBjAOCtRynQnJVNM4PqXuccs3Eudl4rpWg9SKeADCwX3napVDQgL1MiAUHig0eB2L1sgAWVEFAFVEQEREBERAREQEREBERAREQEREBERAREQEREAhYZKcFEQWNpQs7YwFREF6IiAiIgIiICIiAiIgIiICIiAiIg//2Q=="/>
          <p:cNvSpPr>
            <a:spLocks noChangeAspect="1" noChangeArrowheads="1"/>
          </p:cNvSpPr>
          <p:nvPr/>
        </p:nvSpPr>
        <p:spPr bwMode="auto">
          <a:xfrm>
            <a:off x="63500" y="-985838"/>
            <a:ext cx="2238375" cy="2038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 name="Arrondir un rectangle à un seul coin 27"/>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29" name="ZoneTexte 28"/>
          <p:cNvSpPr txBox="1"/>
          <p:nvPr/>
        </p:nvSpPr>
        <p:spPr>
          <a:xfrm>
            <a:off x="972232" y="5571817"/>
            <a:ext cx="5688000"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Un Système à Enseigner avec :</a:t>
            </a:r>
          </a:p>
          <a:p>
            <a:pPr algn="just">
              <a:tabLst>
                <a:tab pos="266700" algn="l"/>
              </a:tabLst>
            </a:pPr>
            <a:r>
              <a:rPr lang="fr-FR" sz="1400" dirty="0" smtClean="0">
                <a:solidFill>
                  <a:schemeClr val="bg1"/>
                </a:solidFill>
                <a:latin typeface="Arial" pitchFamily="34" charset="0"/>
                <a:cs typeface="Arial" pitchFamily="34" charset="0"/>
              </a:rPr>
              <a:t>      - une ergonomie des postes organisés en </a:t>
            </a:r>
            <a:r>
              <a:rPr lang="fr-FR" sz="1400" b="1" i="1" dirty="0" smtClean="0">
                <a:solidFill>
                  <a:schemeClr val="bg1"/>
                </a:solidFill>
                <a:latin typeface="Arial" pitchFamily="34" charset="0"/>
                <a:cs typeface="Arial" pitchFamily="34" charset="0"/>
              </a:rPr>
              <a:t>îlot</a:t>
            </a:r>
            <a:r>
              <a:rPr lang="fr-FR" sz="1400" dirty="0" smtClean="0">
                <a:solidFill>
                  <a:schemeClr val="bg1"/>
                </a:solidFill>
                <a:latin typeface="Arial" pitchFamily="34" charset="0"/>
                <a:cs typeface="Arial" pitchFamily="34" charset="0"/>
              </a:rPr>
              <a:t> pour un travail en 	équipe dans un </a:t>
            </a:r>
            <a:r>
              <a:rPr lang="fr-FR" sz="1400" b="1" i="1" dirty="0" smtClean="0">
                <a:solidFill>
                  <a:schemeClr val="bg1"/>
                </a:solidFill>
                <a:latin typeface="Arial" pitchFamily="34" charset="0"/>
                <a:cs typeface="Arial" pitchFamily="34" charset="0"/>
              </a:rPr>
              <a:t>Environnement Multimédia d’Apprentissage</a:t>
            </a:r>
            <a:r>
              <a:rPr lang="fr-FR" sz="1400" dirty="0" smtClean="0">
                <a:solidFill>
                  <a:schemeClr val="bg1"/>
                </a:solidFill>
                <a:latin typeface="Arial" pitchFamily="34" charset="0"/>
                <a:cs typeface="Arial" pitchFamily="34" charset="0"/>
              </a:rPr>
              <a:t>.</a:t>
            </a:r>
          </a:p>
          <a:p>
            <a:pPr algn="just">
              <a:tabLst>
                <a:tab pos="266700" algn="l"/>
              </a:tabLst>
            </a:pPr>
            <a:r>
              <a:rPr lang="fr-FR" sz="1400" dirty="0" smtClean="0">
                <a:solidFill>
                  <a:schemeClr val="bg1"/>
                </a:solidFill>
                <a:latin typeface="Arial" pitchFamily="34" charset="0"/>
                <a:cs typeface="Arial" pitchFamily="34" charset="0"/>
              </a:rPr>
              <a:t>	- des activités pour les enseignements des bac </a:t>
            </a:r>
            <a:r>
              <a:rPr lang="fr-FR" sz="1400" b="1" i="1" dirty="0" smtClean="0">
                <a:solidFill>
                  <a:schemeClr val="bg1"/>
                </a:solidFill>
                <a:latin typeface="Arial" pitchFamily="34" charset="0"/>
                <a:cs typeface="Arial" pitchFamily="34" charset="0"/>
              </a:rPr>
              <a:t>SSI</a:t>
            </a:r>
            <a:r>
              <a:rPr lang="fr-FR" sz="1400" dirty="0" smtClean="0">
                <a:solidFill>
                  <a:schemeClr val="bg1"/>
                </a:solidFill>
                <a:latin typeface="Arial" pitchFamily="34" charset="0"/>
                <a:cs typeface="Arial" pitchFamily="34" charset="0"/>
              </a:rPr>
              <a:t> et </a:t>
            </a:r>
            <a:r>
              <a:rPr lang="fr-FR" sz="1400" b="1" i="1" dirty="0" smtClean="0">
                <a:solidFill>
                  <a:schemeClr val="bg1"/>
                </a:solidFill>
                <a:latin typeface="Arial" pitchFamily="34" charset="0"/>
                <a:cs typeface="Arial" pitchFamily="34" charset="0"/>
              </a:rPr>
              <a:t>STI2D</a:t>
            </a:r>
            <a:r>
              <a:rPr lang="fr-FR" sz="1400" dirty="0" smtClean="0">
                <a:solidFill>
                  <a:schemeClr val="bg1"/>
                </a:solidFill>
                <a:latin typeface="Arial" pitchFamily="34" charset="0"/>
                <a:cs typeface="Arial" pitchFamily="34" charset="0"/>
              </a:rPr>
              <a:t> à 	travers différentes approches.</a:t>
            </a:r>
            <a:endParaRPr lang="fr-FR" sz="1400" dirty="0">
              <a:solidFill>
                <a:schemeClr val="bg1"/>
              </a:solidFill>
              <a:latin typeface="Arial" pitchFamily="34" charset="0"/>
              <a:cs typeface="Arial" pitchFamily="34" charset="0"/>
            </a:endParaRPr>
          </a:p>
        </p:txBody>
      </p:sp>
      <p:sp>
        <p:nvSpPr>
          <p:cNvPr id="31" name="ZoneTexte 30"/>
          <p:cNvSpPr txBox="1"/>
          <p:nvPr/>
        </p:nvSpPr>
        <p:spPr>
          <a:xfrm>
            <a:off x="827584" y="987115"/>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Une organisation en ilot</a:t>
            </a: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5131" y="1447992"/>
            <a:ext cx="6359237" cy="3961228"/>
          </a:xfrm>
          <a:prstGeom prst="rect">
            <a:avLst/>
          </a:prstGeom>
        </p:spPr>
      </p:pic>
    </p:spTree>
    <p:extLst>
      <p:ext uri="{BB962C8B-B14F-4D97-AF65-F5344CB8AC3E}">
        <p14:creationId xmlns:p14="http://schemas.microsoft.com/office/powerpoint/2010/main" val="69584521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577850"/>
          </a:xfrm>
          <a:prstGeom prst="rect">
            <a:avLst/>
          </a:prstGeom>
          <a:noFill/>
        </p:spPr>
        <p:txBody>
          <a:bodyPr wrap="square" rtlCol="0">
            <a:spAutoFit/>
          </a:bodyPr>
          <a:lstStyle/>
          <a:p>
            <a:pPr algn="ctr">
              <a:lnSpc>
                <a:spcPct val="150000"/>
              </a:lnSpc>
            </a:pP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688632" cy="1169551"/>
          </a:xfrm>
          <a:prstGeom prst="rect">
            <a:avLst/>
          </a:prstGeom>
          <a:noFill/>
        </p:spPr>
        <p:txBody>
          <a:bodyPr wrap="square" rtlCol="0">
            <a:spAutoFit/>
          </a:bodyPr>
          <a:lstStyle/>
          <a:p>
            <a:pPr algn="just"/>
            <a:r>
              <a:rPr lang="fr-FR" sz="1400" dirty="0" smtClean="0">
                <a:solidFill>
                  <a:schemeClr val="bg1"/>
                </a:solidFill>
                <a:latin typeface="Arial" pitchFamily="34" charset="0"/>
                <a:cs typeface="Arial" pitchFamily="34" charset="0"/>
              </a:rPr>
              <a:t>Le Système à Enseigner « </a:t>
            </a:r>
            <a:r>
              <a:rPr lang="fr-FR" sz="1400" b="1" dirty="0" smtClean="0">
                <a:solidFill>
                  <a:schemeClr val="bg1"/>
                </a:solidFill>
                <a:latin typeface="Arial" pitchFamily="34" charset="0"/>
                <a:cs typeface="Arial" pitchFamily="34" charset="0"/>
              </a:rPr>
              <a:t>M.I.M.I. » </a:t>
            </a:r>
            <a:r>
              <a:rPr lang="fr-FR" sz="1400" dirty="0" smtClean="0">
                <a:solidFill>
                  <a:schemeClr val="bg1"/>
                </a:solidFill>
                <a:latin typeface="Arial" pitchFamily="34" charset="0"/>
                <a:cs typeface="Arial" pitchFamily="34" charset="0"/>
              </a:rPr>
              <a:t>se compose d’une batterie, de 18 servomoteurs numériques en réseau, de différents capteurs (télémètre, infrarouge, sonore,...), de plusieurs bus de communication (TTL, CAN, I2C) et d’un contrôleur à base de PIC. Il peut être accompagné d’une tablette sous </a:t>
            </a:r>
            <a:r>
              <a:rPr lang="fr-FR" sz="1400" dirty="0" err="1" smtClean="0">
                <a:solidFill>
                  <a:schemeClr val="bg1"/>
                </a:solidFill>
                <a:latin typeface="Arial" pitchFamily="34" charset="0"/>
                <a:cs typeface="Arial" pitchFamily="34" charset="0"/>
              </a:rPr>
              <a:t>Android</a:t>
            </a:r>
            <a:r>
              <a:rPr lang="fr-FR" sz="1400" dirty="0" smtClean="0">
                <a:solidFill>
                  <a:schemeClr val="bg1"/>
                </a:solidFill>
                <a:latin typeface="Arial" pitchFamily="34" charset="0"/>
                <a:cs typeface="Arial" pitchFamily="34" charset="0"/>
              </a:rPr>
              <a:t> et d’une patte sur support.</a:t>
            </a:r>
            <a:endParaRPr lang="fr-FR" sz="1400" dirty="0">
              <a:solidFill>
                <a:schemeClr val="bg1"/>
              </a:solidFill>
              <a:latin typeface="Arial" pitchFamily="34" charset="0"/>
              <a:cs typeface="Arial" pitchFamily="34" charset="0"/>
            </a:endParaRPr>
          </a:p>
        </p:txBody>
      </p:sp>
      <p:pic>
        <p:nvPicPr>
          <p:cNvPr id="11" name="Image 10" descr="Mimi-Pat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7731" y="3356993"/>
            <a:ext cx="1414817" cy="1476164"/>
          </a:xfrm>
          <a:prstGeom prst="rect">
            <a:avLst/>
          </a:prstGeom>
        </p:spPr>
      </p:pic>
      <p:pic>
        <p:nvPicPr>
          <p:cNvPr id="12" name="Image 11" descr="MIMI-New.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4981" y="1016732"/>
            <a:ext cx="3816424" cy="4102656"/>
          </a:xfrm>
          <a:prstGeom prst="rect">
            <a:avLst/>
          </a:prstGeom>
        </p:spPr>
      </p:pic>
      <p:pic>
        <p:nvPicPr>
          <p:cNvPr id="13" name="Image 12" descr="Tablette Appli.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0232" y="838498"/>
            <a:ext cx="1542680" cy="2086067"/>
          </a:xfrm>
          <a:prstGeom prst="rect">
            <a:avLst/>
          </a:prstGeom>
        </p:spPr>
      </p:pic>
      <p:sp>
        <p:nvSpPr>
          <p:cNvPr id="9" name="Rectangle à coins arrondis 8"/>
          <p:cNvSpPr/>
          <p:nvPr/>
        </p:nvSpPr>
        <p:spPr>
          <a:xfrm flipH="1">
            <a:off x="1115616" y="4401108"/>
            <a:ext cx="1513491" cy="4320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smtClean="0"/>
              <a:t>Robot M.I.M.I.</a:t>
            </a:r>
          </a:p>
        </p:txBody>
      </p:sp>
      <p:sp>
        <p:nvSpPr>
          <p:cNvPr id="10" name="Rectangle à coins arrondis 9"/>
          <p:cNvSpPr/>
          <p:nvPr/>
        </p:nvSpPr>
        <p:spPr>
          <a:xfrm flipH="1">
            <a:off x="6480209" y="2996952"/>
            <a:ext cx="1836205" cy="5040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Tablette sous </a:t>
            </a:r>
            <a:r>
              <a:rPr lang="fr-FR" sz="1200" dirty="0" err="1" smtClean="0"/>
              <a:t>Androïd</a:t>
            </a:r>
            <a:r>
              <a:rPr lang="fr-FR" sz="1200" dirty="0" smtClean="0"/>
              <a:t>.</a:t>
            </a:r>
          </a:p>
          <a:p>
            <a:pPr algn="ctr"/>
            <a:r>
              <a:rPr lang="fr-FR" sz="1200" dirty="0" smtClean="0"/>
              <a:t>(complément)</a:t>
            </a:r>
          </a:p>
        </p:txBody>
      </p:sp>
      <p:sp>
        <p:nvSpPr>
          <p:cNvPr id="14" name="Rectangle à coins arrondis 13"/>
          <p:cNvSpPr/>
          <p:nvPr/>
        </p:nvSpPr>
        <p:spPr>
          <a:xfrm flipH="1">
            <a:off x="4650769" y="2564004"/>
            <a:ext cx="1728193" cy="5040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Applications spécifiques pour tablettes </a:t>
            </a:r>
          </a:p>
        </p:txBody>
      </p:sp>
      <p:sp>
        <p:nvSpPr>
          <p:cNvPr id="15" name="Rectangle à coins arrondis 14"/>
          <p:cNvSpPr/>
          <p:nvPr/>
        </p:nvSpPr>
        <p:spPr>
          <a:xfrm flipH="1">
            <a:off x="4542757" y="4905164"/>
            <a:ext cx="1836205" cy="5040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Patte seule sur support.</a:t>
            </a:r>
          </a:p>
          <a:p>
            <a:pPr algn="ctr"/>
            <a:r>
              <a:rPr lang="fr-FR" sz="1200" dirty="0" smtClean="0"/>
              <a:t>(complément)</a:t>
            </a:r>
          </a:p>
        </p:txBody>
      </p:sp>
      <p:sp>
        <p:nvSpPr>
          <p:cNvPr id="16" name="Rectangle à coins arrondis 15"/>
          <p:cNvSpPr/>
          <p:nvPr/>
        </p:nvSpPr>
        <p:spPr>
          <a:xfrm flipH="1">
            <a:off x="6588224" y="4941168"/>
            <a:ext cx="1836205" cy="50405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smtClean="0"/>
              <a:t>Caméra haute vitesse.</a:t>
            </a:r>
          </a:p>
          <a:p>
            <a:pPr algn="ctr"/>
            <a:r>
              <a:rPr lang="fr-FR" sz="1200" dirty="0" smtClean="0"/>
              <a:t>(complément)</a:t>
            </a:r>
          </a:p>
        </p:txBody>
      </p:sp>
      <p:pic>
        <p:nvPicPr>
          <p:cNvPr id="2" name="Image 1"/>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97881" y="3629573"/>
            <a:ext cx="1216890" cy="1289732"/>
          </a:xfrm>
          <a:prstGeom prst="rect">
            <a:avLst/>
          </a:prstGeom>
        </p:spPr>
      </p:pic>
      <p:pic>
        <p:nvPicPr>
          <p:cNvPr id="17" name="Imag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7588" y="1051404"/>
            <a:ext cx="596128" cy="954106"/>
          </a:xfrm>
          <a:prstGeom prst="rect">
            <a:avLst/>
          </a:prstGeom>
        </p:spPr>
      </p:pic>
      <p:pic>
        <p:nvPicPr>
          <p:cNvPr id="18" name="Imag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9219" y="1088037"/>
            <a:ext cx="922981" cy="576767"/>
          </a:xfrm>
          <a:prstGeom prst="rect">
            <a:avLst/>
          </a:prstGeom>
        </p:spPr>
      </p:pic>
      <p:pic>
        <p:nvPicPr>
          <p:cNvPr id="19" name="Imag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35652" y="1326505"/>
            <a:ext cx="630293" cy="1008112"/>
          </a:xfrm>
          <a:prstGeom prst="rect">
            <a:avLst/>
          </a:prstGeom>
        </p:spPr>
      </p:pic>
      <p:pic>
        <p:nvPicPr>
          <p:cNvPr id="20" name="Imag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14865" y="1839359"/>
            <a:ext cx="872802" cy="545409"/>
          </a:xfrm>
          <a:prstGeom prst="rect">
            <a:avLst/>
          </a:prstGeom>
        </p:spPr>
      </p:pic>
    </p:spTree>
    <p:extLst>
      <p:ext uri="{BB962C8B-B14F-4D97-AF65-F5344CB8AC3E}">
        <p14:creationId xmlns:p14="http://schemas.microsoft.com/office/powerpoint/2010/main" val="69584521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0790" y="260648"/>
            <a:ext cx="6012668"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Arial" pitchFamily="34" charset="0"/>
                <a:cs typeface="Arial" pitchFamily="34" charset="0"/>
              </a:rPr>
              <a:t>Composition du SAE</a:t>
            </a:r>
          </a:p>
        </p:txBody>
      </p:sp>
      <p:sp>
        <p:nvSpPr>
          <p:cNvPr id="6" name="Arrondir un rectangle à un seul coin 5"/>
          <p:cNvSpPr/>
          <p:nvPr/>
        </p:nvSpPr>
        <p:spPr>
          <a:xfrm flipH="1" flipV="1">
            <a:off x="863588" y="5517232"/>
            <a:ext cx="5940660" cy="1296144"/>
          </a:xfrm>
          <a:prstGeom prst="round1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Tahoma" pitchFamily="34" charset="0"/>
              <a:cs typeface="Tahoma" pitchFamily="34" charset="0"/>
            </a:endParaRPr>
          </a:p>
        </p:txBody>
      </p:sp>
      <p:sp>
        <p:nvSpPr>
          <p:cNvPr id="8" name="ZoneTexte 7"/>
          <p:cNvSpPr txBox="1"/>
          <p:nvPr/>
        </p:nvSpPr>
        <p:spPr>
          <a:xfrm>
            <a:off x="971600" y="5517232"/>
            <a:ext cx="5688632" cy="954107"/>
          </a:xfrm>
          <a:prstGeom prst="rect">
            <a:avLst/>
          </a:prstGeom>
          <a:noFill/>
        </p:spPr>
        <p:txBody>
          <a:bodyPr wrap="square" rtlCol="0">
            <a:spAutoFit/>
          </a:bodyPr>
          <a:lstStyle/>
          <a:p>
            <a:pPr algn="just">
              <a:tabLst>
                <a:tab pos="266700" algn="l"/>
              </a:tabLst>
            </a:pPr>
            <a:r>
              <a:rPr lang="fr-FR" sz="1400" dirty="0">
                <a:solidFill>
                  <a:schemeClr val="bg1"/>
                </a:solidFill>
                <a:latin typeface="Arial" pitchFamily="34" charset="0"/>
                <a:cs typeface="Arial" pitchFamily="34" charset="0"/>
              </a:rPr>
              <a:t>Le Système à Enseigner est livré avec un ensemble de </a:t>
            </a:r>
            <a:r>
              <a:rPr lang="fr-FR" sz="1400" dirty="0" smtClean="0">
                <a:solidFill>
                  <a:schemeClr val="bg1"/>
                </a:solidFill>
                <a:latin typeface="Arial" pitchFamily="34" charset="0"/>
                <a:cs typeface="Arial" pitchFamily="34" charset="0"/>
              </a:rPr>
              <a:t>quatre </a:t>
            </a:r>
            <a:r>
              <a:rPr lang="fr-FR" sz="1400" dirty="0">
                <a:solidFill>
                  <a:schemeClr val="bg1"/>
                </a:solidFill>
                <a:latin typeface="Arial" pitchFamily="34" charset="0"/>
                <a:cs typeface="Arial" pitchFamily="34" charset="0"/>
              </a:rPr>
              <a:t>applications installées sur </a:t>
            </a:r>
            <a:r>
              <a:rPr lang="fr-FR" sz="1400" dirty="0" smtClean="0">
                <a:solidFill>
                  <a:schemeClr val="bg1"/>
                </a:solidFill>
                <a:latin typeface="Arial" pitchFamily="34" charset="0"/>
                <a:cs typeface="Arial" pitchFamily="34" charset="0"/>
              </a:rPr>
              <a:t>une tablette </a:t>
            </a:r>
            <a:r>
              <a:rPr lang="fr-FR" sz="1400" dirty="0" err="1" smtClean="0">
                <a:solidFill>
                  <a:schemeClr val="bg1"/>
                </a:solidFill>
                <a:latin typeface="Arial" pitchFamily="34" charset="0"/>
                <a:cs typeface="Arial" pitchFamily="34" charset="0"/>
              </a:rPr>
              <a:t>Androïd</a:t>
            </a:r>
            <a:r>
              <a:rPr lang="fr-FR" sz="1400" dirty="0" smtClean="0">
                <a:solidFill>
                  <a:schemeClr val="bg1"/>
                </a:solidFill>
                <a:latin typeface="Arial" pitchFamily="34" charset="0"/>
                <a:cs typeface="Arial" pitchFamily="34" charset="0"/>
              </a:rPr>
              <a:t> </a:t>
            </a:r>
            <a:r>
              <a:rPr lang="fr-FR" sz="1400" dirty="0">
                <a:solidFill>
                  <a:schemeClr val="bg1"/>
                </a:solidFill>
                <a:latin typeface="Arial" pitchFamily="34" charset="0"/>
                <a:cs typeface="Arial" pitchFamily="34" charset="0"/>
              </a:rPr>
              <a:t>(en </a:t>
            </a:r>
            <a:r>
              <a:rPr lang="fr-FR" sz="1400" dirty="0" smtClean="0">
                <a:solidFill>
                  <a:schemeClr val="bg1"/>
                </a:solidFill>
                <a:latin typeface="Arial" pitchFamily="34" charset="0"/>
                <a:cs typeface="Arial" pitchFamily="34" charset="0"/>
              </a:rPr>
              <a:t>complément).</a:t>
            </a:r>
            <a:endParaRPr lang="fr-FR" sz="1400" dirty="0">
              <a:solidFill>
                <a:schemeClr val="bg1"/>
              </a:solidFill>
              <a:latin typeface="Arial" pitchFamily="34" charset="0"/>
              <a:cs typeface="Arial" pitchFamily="34" charset="0"/>
            </a:endParaRPr>
          </a:p>
          <a:p>
            <a:pPr algn="just">
              <a:tabLst>
                <a:tab pos="266700" algn="l"/>
              </a:tabLst>
            </a:pPr>
            <a:r>
              <a:rPr lang="fr-FR" sz="1400" dirty="0">
                <a:solidFill>
                  <a:schemeClr val="bg1"/>
                </a:solidFill>
                <a:latin typeface="Arial" pitchFamily="34" charset="0"/>
                <a:cs typeface="Arial" pitchFamily="34" charset="0"/>
              </a:rPr>
              <a:t>Ces applications permettent de réaliser les activités proposées pour les enseignements des Bac SSI et </a:t>
            </a:r>
            <a:r>
              <a:rPr lang="fr-FR" sz="1400" dirty="0" smtClean="0">
                <a:solidFill>
                  <a:schemeClr val="bg1"/>
                </a:solidFill>
                <a:latin typeface="Arial" pitchFamily="34" charset="0"/>
                <a:cs typeface="Arial" pitchFamily="34" charset="0"/>
              </a:rPr>
              <a:t>STI2D.</a:t>
            </a:r>
            <a:endParaRPr lang="fr-FR" sz="1400" dirty="0">
              <a:solidFill>
                <a:schemeClr val="bg1"/>
              </a:solidFill>
              <a:latin typeface="Arial" pitchFamily="34" charset="0"/>
              <a:cs typeface="Arial" pitchFamily="34" charset="0"/>
            </a:endParaRPr>
          </a:p>
        </p:txBody>
      </p:sp>
      <p:sp>
        <p:nvSpPr>
          <p:cNvPr id="23" name="ZoneTexte 22"/>
          <p:cNvSpPr txBox="1"/>
          <p:nvPr/>
        </p:nvSpPr>
        <p:spPr>
          <a:xfrm>
            <a:off x="827584" y="764704"/>
            <a:ext cx="7596844" cy="461665"/>
          </a:xfrm>
          <a:prstGeom prst="rect">
            <a:avLst/>
          </a:prstGeom>
          <a:noFill/>
        </p:spPr>
        <p:txBody>
          <a:bodyPr wrap="square" rtlCol="0">
            <a:spAutoFit/>
          </a:bodyPr>
          <a:lstStyle/>
          <a:p>
            <a:pPr algn="ctr"/>
            <a:r>
              <a:rPr lang="fr-FR" sz="2400" dirty="0" smtClean="0">
                <a:solidFill>
                  <a:srgbClr val="FF5050"/>
                </a:solidFill>
                <a:latin typeface="Arial" pitchFamily="34" charset="0"/>
                <a:cs typeface="Arial" pitchFamily="34" charset="0"/>
              </a:rPr>
              <a:t>Des applications sous </a:t>
            </a:r>
            <a:r>
              <a:rPr lang="fr-FR" sz="2400" dirty="0" err="1" smtClean="0">
                <a:solidFill>
                  <a:srgbClr val="FF5050"/>
                </a:solidFill>
                <a:latin typeface="Arial" pitchFamily="34" charset="0"/>
                <a:cs typeface="Arial" pitchFamily="34" charset="0"/>
              </a:rPr>
              <a:t>Androïd</a:t>
            </a:r>
            <a:r>
              <a:rPr lang="fr-FR" sz="2400" dirty="0" smtClean="0">
                <a:solidFill>
                  <a:srgbClr val="FF5050"/>
                </a:solidFill>
                <a:latin typeface="Arial" pitchFamily="34" charset="0"/>
                <a:cs typeface="Arial" pitchFamily="34" charset="0"/>
              </a:rPr>
              <a:t> pour les activités</a:t>
            </a: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3" y="1664804"/>
            <a:ext cx="1911897" cy="3060000"/>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3848" y="1304764"/>
            <a:ext cx="2808000" cy="1754707"/>
          </a:xfrm>
          <a:prstGeom prst="rect">
            <a:avLst/>
          </a:prstGeom>
        </p:spPr>
      </p:pic>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0788" y="1736812"/>
            <a:ext cx="1913176" cy="3060000"/>
          </a:xfrm>
          <a:prstGeom prst="rect">
            <a:avLst/>
          </a:prstGeom>
        </p:spPr>
      </p:pic>
      <p:pic>
        <p:nvPicPr>
          <p:cNvPr id="7" name="Imag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3848" y="3429000"/>
            <a:ext cx="2808000" cy="1754704"/>
          </a:xfrm>
          <a:prstGeom prst="rect">
            <a:avLst/>
          </a:prstGeom>
        </p:spPr>
      </p:pic>
      <p:sp>
        <p:nvSpPr>
          <p:cNvPr id="15" name="ZoneTexte 14"/>
          <p:cNvSpPr txBox="1"/>
          <p:nvPr/>
        </p:nvSpPr>
        <p:spPr>
          <a:xfrm>
            <a:off x="1043602" y="4782161"/>
            <a:ext cx="1911897" cy="215444"/>
          </a:xfrm>
          <a:prstGeom prst="rect">
            <a:avLst/>
          </a:prstGeom>
          <a:solidFill>
            <a:srgbClr val="B9CDE5">
              <a:alpha val="60000"/>
            </a:srgbClr>
          </a:solidFill>
        </p:spPr>
        <p:txBody>
          <a:bodyPr wrap="square" lIns="0" tIns="0" rIns="0" bIns="0" rtlCol="0" anchor="t">
            <a:spAutoFit/>
          </a:bodyPr>
          <a:lstStyle/>
          <a:p>
            <a:pPr algn="ctr"/>
            <a:r>
              <a:rPr lang="fr-FR" sz="14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Guider</a:t>
            </a:r>
          </a:p>
        </p:txBody>
      </p:sp>
      <p:sp>
        <p:nvSpPr>
          <p:cNvPr id="16" name="ZoneTexte 15"/>
          <p:cNvSpPr txBox="1"/>
          <p:nvPr/>
        </p:nvSpPr>
        <p:spPr>
          <a:xfrm>
            <a:off x="3670057" y="3104964"/>
            <a:ext cx="1911897" cy="242823"/>
          </a:xfrm>
          <a:prstGeom prst="rect">
            <a:avLst/>
          </a:prstGeom>
          <a:solidFill>
            <a:srgbClr val="B9CDE5">
              <a:alpha val="60000"/>
            </a:srgbClr>
          </a:solidFill>
        </p:spPr>
        <p:txBody>
          <a:bodyPr wrap="square" lIns="0" tIns="0" rIns="0" bIns="0" rtlCol="0" anchor="ctr">
            <a:noAutofit/>
          </a:bodyPr>
          <a:lstStyle/>
          <a:p>
            <a:pPr algn="ctr"/>
            <a:r>
              <a:rPr lang="fr-FR" sz="14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Gérer</a:t>
            </a:r>
          </a:p>
        </p:txBody>
      </p:sp>
      <p:sp>
        <p:nvSpPr>
          <p:cNvPr id="17" name="ZoneTexte 16"/>
          <p:cNvSpPr txBox="1"/>
          <p:nvPr/>
        </p:nvSpPr>
        <p:spPr>
          <a:xfrm>
            <a:off x="3599892" y="5237407"/>
            <a:ext cx="1911897" cy="242823"/>
          </a:xfrm>
          <a:prstGeom prst="rect">
            <a:avLst/>
          </a:prstGeom>
          <a:solidFill>
            <a:srgbClr val="B9CDE5">
              <a:alpha val="60000"/>
            </a:srgbClr>
          </a:solidFill>
        </p:spPr>
        <p:txBody>
          <a:bodyPr wrap="square" lIns="0" tIns="0" rIns="0" bIns="0" rtlCol="0" anchor="ctr">
            <a:noAutofit/>
          </a:bodyPr>
          <a:lstStyle/>
          <a:p>
            <a:pPr algn="ctr"/>
            <a:r>
              <a:rPr lang="fr-FR" sz="1400" b="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Séquencer</a:t>
            </a:r>
            <a:endParaRPr lang="fr-FR" sz="14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ZoneTexte 17"/>
          <p:cNvSpPr txBox="1"/>
          <p:nvPr/>
        </p:nvSpPr>
        <p:spPr>
          <a:xfrm>
            <a:off x="6292067" y="4833156"/>
            <a:ext cx="1911897" cy="215444"/>
          </a:xfrm>
          <a:prstGeom prst="rect">
            <a:avLst/>
          </a:prstGeom>
          <a:solidFill>
            <a:srgbClr val="B9CDE5">
              <a:alpha val="60000"/>
            </a:srgbClr>
          </a:solidFill>
        </p:spPr>
        <p:txBody>
          <a:bodyPr wrap="square" lIns="0" tIns="0" rIns="0" bIns="0" rtlCol="0" anchor="t">
            <a:spAutoFit/>
          </a:bodyPr>
          <a:lstStyle/>
          <a:p>
            <a:pPr algn="ctr"/>
            <a:r>
              <a:rPr lang="fr-FR" sz="14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Analyser</a:t>
            </a:r>
          </a:p>
        </p:txBody>
      </p:sp>
    </p:spTree>
    <p:extLst>
      <p:ext uri="{BB962C8B-B14F-4D97-AF65-F5344CB8AC3E}">
        <p14:creationId xmlns:p14="http://schemas.microsoft.com/office/powerpoint/2010/main" val="69584521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2677</Words>
  <Application>Microsoft Office PowerPoint</Application>
  <PresentationFormat>Affichage à l'écran (4:3)</PresentationFormat>
  <Paragraphs>760</Paragraphs>
  <Slides>45</Slides>
  <Notes>45</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HEDOUIN</dc:creator>
  <cp:lastModifiedBy>frederic</cp:lastModifiedBy>
  <cp:revision>248</cp:revision>
  <dcterms:created xsi:type="dcterms:W3CDTF">2011-10-25T09:49:03Z</dcterms:created>
  <dcterms:modified xsi:type="dcterms:W3CDTF">2013-09-05T13:52:36Z</dcterms:modified>
</cp:coreProperties>
</file>