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36"/>
  </p:notesMasterIdLst>
  <p:sldIdLst>
    <p:sldId id="258" r:id="rId2"/>
    <p:sldId id="289" r:id="rId3"/>
    <p:sldId id="301" r:id="rId4"/>
    <p:sldId id="331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32" r:id="rId13"/>
    <p:sldId id="310" r:id="rId14"/>
    <p:sldId id="311" r:id="rId15"/>
    <p:sldId id="312" r:id="rId16"/>
    <p:sldId id="329" r:id="rId17"/>
    <p:sldId id="313" r:id="rId18"/>
    <p:sldId id="314" r:id="rId19"/>
    <p:sldId id="315" r:id="rId20"/>
    <p:sldId id="316" r:id="rId21"/>
    <p:sldId id="317" r:id="rId22"/>
    <p:sldId id="333" r:id="rId23"/>
    <p:sldId id="318" r:id="rId24"/>
    <p:sldId id="330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8428"/>
    <a:srgbClr val="CC0099"/>
    <a:srgbClr val="CC3399"/>
    <a:srgbClr val="FFFF00"/>
    <a:srgbClr val="CC0000"/>
    <a:srgbClr val="FFFFFF"/>
    <a:srgbClr val="EAEAEA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700" autoAdjust="0"/>
  </p:normalViewPr>
  <p:slideViewPr>
    <p:cSldViewPr>
      <p:cViewPr>
        <p:scale>
          <a:sx n="100" d="100"/>
          <a:sy n="100" d="100"/>
        </p:scale>
        <p:origin x="-29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5EE7950-729B-4274-995C-E9C19B7E4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0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15E75-586B-49F5-8EC9-8579B224944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4DB848"/>
          </a:solidFill>
          <a:ln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3200400"/>
            <a:ext cx="35458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DB848"/>
                </a:solidFill>
              </a:rPr>
              <a:t>®</a:t>
            </a:r>
            <a:endParaRPr lang="en-US" dirty="0">
              <a:solidFill>
                <a:srgbClr val="4DB84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124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DB848"/>
                </a:solidFill>
                <a:latin typeface="Century" pitchFamily="18" charset="0"/>
              </a:rPr>
              <a:t>Microsoft  Access  2010</a:t>
            </a:r>
            <a:endParaRPr lang="en-US" sz="6000" dirty="0">
              <a:solidFill>
                <a:srgbClr val="4DB848"/>
              </a:solidFill>
              <a:latin typeface="Century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1489" b="21191"/>
          <a:stretch>
            <a:fillRect/>
          </a:stretch>
        </p:blipFill>
        <p:spPr bwMode="auto">
          <a:xfrm>
            <a:off x="0" y="43434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C71A5-5947-443A-B42B-AFD7AA3BD3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C32BA-B889-40D5-A902-1558693FFC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009E6-444B-488A-ABCD-16EFCBC2C5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D4D04-5617-4259-B3EA-45175989B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19D45-E854-4445-A7D2-5578FC2881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C1A1A-DA59-4FC8-A140-9E917B7BC1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148DB-B0C6-4C89-B9CE-7B009A2D25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8045E-1344-4B8A-8D07-B0C5245D21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0CEEF-0BFC-4538-96E1-5A079FB936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24CCD-2E94-4706-9B38-EB0F1D8A51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4DB84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4DB848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E46CE83-87ED-4129-9153-4AF9E8BE63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bmp"/><Relationship Id="rId2" Type="http://schemas.openxmlformats.org/officeDocument/2006/relationships/image" Target="../media/image10.b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mp"/><Relationship Id="rId2" Type="http://schemas.openxmlformats.org/officeDocument/2006/relationships/image" Target="../media/image12.bmp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b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bmp"/><Relationship Id="rId2" Type="http://schemas.openxmlformats.org/officeDocument/2006/relationships/image" Target="../media/image15.b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b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bmp"/><Relationship Id="rId2" Type="http://schemas.openxmlformats.org/officeDocument/2006/relationships/image" Target="../media/image18.b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b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mp"/><Relationship Id="rId2" Type="http://schemas.openxmlformats.org/officeDocument/2006/relationships/image" Target="../media/image21.bmp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b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b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b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b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b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b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b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bmp"/><Relationship Id="rId2" Type="http://schemas.openxmlformats.org/officeDocument/2006/relationships/image" Target="../media/image30.b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b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b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mp"/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mp"/><Relationship Id="rId2" Type="http://schemas.openxmlformats.org/officeDocument/2006/relationships/image" Target="../media/image7.b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b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Tutorial 5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Creating Advanced Queries and Enhancing Table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Parameter Query</a:t>
            </a:r>
          </a:p>
        </p:txBody>
      </p:sp>
      <p:sp>
        <p:nvSpPr>
          <p:cNvPr id="1229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 </a:t>
            </a:r>
            <a:r>
              <a:rPr lang="en-US" sz="2800" b="1" dirty="0" smtClean="0"/>
              <a:t>parameter query </a:t>
            </a:r>
            <a:r>
              <a:rPr lang="en-US" sz="2800" dirty="0" smtClean="0"/>
              <a:t>displays a dialog box that prompts the user to enter one or more criteria values when the query is run</a:t>
            </a:r>
          </a:p>
          <a:p>
            <a:r>
              <a:rPr lang="en-US" sz="2800" dirty="0"/>
              <a:t>Create a select query that includes all fields to appear in the query results. Also </a:t>
            </a:r>
            <a:r>
              <a:rPr lang="en-US" sz="2800" dirty="0" smtClean="0"/>
              <a:t>choose the </a:t>
            </a:r>
            <a:r>
              <a:rPr lang="en-US" sz="2800" dirty="0"/>
              <a:t>sort fields and set the criteria that do not change when you run the </a:t>
            </a:r>
            <a:r>
              <a:rPr lang="en-US" sz="2800" dirty="0" smtClean="0"/>
              <a:t>query</a:t>
            </a:r>
            <a:endParaRPr lang="en-US" sz="2800" dirty="0"/>
          </a:p>
          <a:p>
            <a:r>
              <a:rPr lang="en-US" sz="2800" dirty="0" smtClean="0"/>
              <a:t>Decide </a:t>
            </a:r>
            <a:r>
              <a:rPr lang="en-US" sz="2800" dirty="0"/>
              <a:t>which fields to use as prompts when the query runs. In the Criteria box </a:t>
            </a:r>
            <a:r>
              <a:rPr lang="en-US" sz="2800" dirty="0" smtClean="0"/>
              <a:t>for each </a:t>
            </a:r>
            <a:r>
              <a:rPr lang="en-US" sz="2800" dirty="0"/>
              <a:t>of these fields, type the prompt you want to appear in a dialog box when you </a:t>
            </a:r>
            <a:r>
              <a:rPr lang="en-US" sz="2800" dirty="0" smtClean="0"/>
              <a:t>run the </a:t>
            </a:r>
            <a:r>
              <a:rPr lang="en-US" sz="2800" dirty="0"/>
              <a:t>query, and enclose the prompt in </a:t>
            </a:r>
            <a:r>
              <a:rPr lang="en-US" sz="2800" dirty="0" smtClean="0"/>
              <a:t>brackets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8581D3-2AB1-4C34-B991-2E89DCF74803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Creating a Parameter Query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44A470-7896-4994-A294-592F9B3C88A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6957317" cy="168902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66" y="3733800"/>
            <a:ext cx="6957317" cy="11036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Crosstab Query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1" y="1219200"/>
            <a:ext cx="4123137" cy="4906963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40" y="1219200"/>
            <a:ext cx="4055719" cy="4906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5009E6-444B-488A-ABCD-16EFCBC2C58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0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Crosstab Query</a:t>
            </a:r>
          </a:p>
        </p:txBody>
      </p:sp>
      <p:sp>
        <p:nvSpPr>
          <p:cNvPr id="1434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b="1" dirty="0" smtClean="0"/>
              <a:t>crosstab query </a:t>
            </a:r>
            <a:r>
              <a:rPr lang="en-US" dirty="0" smtClean="0"/>
              <a:t>uses aggregate functions to perform arithmetic operations on selected </a:t>
            </a:r>
            <a:r>
              <a:rPr lang="en-US" dirty="0" smtClean="0"/>
              <a:t>records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5E3176-2DCB-444E-A9E9-2A51FAFE43A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52800"/>
            <a:ext cx="6957317" cy="23048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Crosstab Query</a:t>
            </a:r>
          </a:p>
        </p:txBody>
      </p:sp>
      <p:sp>
        <p:nvSpPr>
          <p:cNvPr id="1536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 the Queries group on the Create tab, click the Query Wizard </a:t>
            </a:r>
            <a:r>
              <a:rPr lang="en-US" sz="2800" dirty="0" smtClean="0"/>
              <a:t>button</a:t>
            </a:r>
            <a:endParaRPr lang="en-US" sz="2800" dirty="0"/>
          </a:p>
          <a:p>
            <a:r>
              <a:rPr lang="en-US" sz="2800" dirty="0" smtClean="0"/>
              <a:t>In </a:t>
            </a:r>
            <a:r>
              <a:rPr lang="en-US" sz="2800" dirty="0"/>
              <a:t>the New Query dialog box, click Crosstab Query Wizard, and then click the </a:t>
            </a:r>
            <a:r>
              <a:rPr lang="en-US" sz="2800" dirty="0" smtClean="0"/>
              <a:t>OK button</a:t>
            </a:r>
            <a:endParaRPr lang="en-US" sz="2800" dirty="0"/>
          </a:p>
          <a:p>
            <a:r>
              <a:rPr lang="en-US" sz="2800" dirty="0" smtClean="0"/>
              <a:t>Complete </a:t>
            </a:r>
            <a:r>
              <a:rPr lang="en-US" sz="2800" dirty="0"/>
              <a:t>the Wizard dialog boxes to select the table or query on which to base </a:t>
            </a:r>
            <a:r>
              <a:rPr lang="en-US" sz="2800" dirty="0" smtClean="0"/>
              <a:t>the crosstab </a:t>
            </a:r>
            <a:r>
              <a:rPr lang="en-US" sz="2800" dirty="0"/>
              <a:t>query, select the row heading field (or fields), select the column heading </a:t>
            </a:r>
            <a:r>
              <a:rPr lang="en-US" sz="2800" dirty="0" smtClean="0"/>
              <a:t>field, select </a:t>
            </a:r>
            <a:r>
              <a:rPr lang="en-US" sz="2800" dirty="0"/>
              <a:t>the calculation field and its aggregate function, and enter a name for the </a:t>
            </a:r>
            <a:r>
              <a:rPr lang="en-US" sz="2800" dirty="0" smtClean="0"/>
              <a:t>crosstab query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ABAA1E-F962-48AD-97B1-9D8734ED6D80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Crosstab Query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ABB98C-382D-45A1-8F3B-F942B76AACC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295400"/>
            <a:ext cx="5410200" cy="227124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710153"/>
            <a:ext cx="5612259" cy="23462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Running a Crosstab Query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162589-ACDF-4777-9F13-4A54E598B817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41" y="2492803"/>
            <a:ext cx="6957317" cy="235975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Find Duplicates Query</a:t>
            </a:r>
          </a:p>
        </p:txBody>
      </p:sp>
      <p:sp>
        <p:nvSpPr>
          <p:cNvPr id="1843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 </a:t>
            </a:r>
            <a:r>
              <a:rPr lang="en-US" sz="2800" b="1" dirty="0" smtClean="0"/>
              <a:t>find duplicates query </a:t>
            </a:r>
            <a:r>
              <a:rPr lang="en-US" sz="2800" dirty="0" smtClean="0"/>
              <a:t>is a select query that finds duplicate records in a table or query</a:t>
            </a:r>
          </a:p>
          <a:p>
            <a:r>
              <a:rPr lang="en-US" sz="2800" dirty="0"/>
              <a:t>In the Queries group on the Create tab, click the Query Wizard </a:t>
            </a:r>
            <a:r>
              <a:rPr lang="en-US" sz="2800" dirty="0" smtClean="0"/>
              <a:t>button</a:t>
            </a:r>
            <a:endParaRPr lang="en-US" sz="2800" dirty="0"/>
          </a:p>
          <a:p>
            <a:r>
              <a:rPr lang="en-US" sz="2800" dirty="0" smtClean="0"/>
              <a:t>Click </a:t>
            </a:r>
            <a:r>
              <a:rPr lang="en-US" sz="2800" dirty="0"/>
              <a:t>Find Duplicates Query Wizard, and then click the OK </a:t>
            </a:r>
            <a:r>
              <a:rPr lang="en-US" sz="2800" dirty="0" smtClean="0"/>
              <a:t>button</a:t>
            </a:r>
            <a:endParaRPr lang="en-US" sz="2800" dirty="0"/>
          </a:p>
          <a:p>
            <a:r>
              <a:rPr lang="en-US" sz="2800" dirty="0" smtClean="0"/>
              <a:t>Complete </a:t>
            </a:r>
            <a:r>
              <a:rPr lang="en-US" sz="2800" dirty="0"/>
              <a:t>the Wizard dialog boxes to select the table or query on which to base </a:t>
            </a:r>
            <a:r>
              <a:rPr lang="en-US" sz="2800" dirty="0" smtClean="0"/>
              <a:t>the query</a:t>
            </a:r>
            <a:r>
              <a:rPr lang="en-US" sz="2800" dirty="0"/>
              <a:t>, select the field (or fields) to check for duplicate values, select the </a:t>
            </a:r>
            <a:r>
              <a:rPr lang="en-US" sz="2800" dirty="0" smtClean="0"/>
              <a:t>additional fields </a:t>
            </a:r>
            <a:r>
              <a:rPr lang="en-US" sz="2800" dirty="0"/>
              <a:t>to include in the query results, enter a name for the query, and then click </a:t>
            </a:r>
            <a:r>
              <a:rPr lang="en-US" sz="2800" dirty="0" smtClean="0"/>
              <a:t>the Finish button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B15DF1-85C2-44EE-859A-D7F62FDA05C3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Find Unmatched Query</a:t>
            </a:r>
          </a:p>
        </p:txBody>
      </p:sp>
      <p:sp>
        <p:nvSpPr>
          <p:cNvPr id="1946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 </a:t>
            </a:r>
            <a:r>
              <a:rPr lang="en-US" sz="2400" b="1" dirty="0" smtClean="0"/>
              <a:t>find unmatched query </a:t>
            </a:r>
            <a:r>
              <a:rPr lang="en-US" sz="2400" dirty="0" smtClean="0"/>
              <a:t>is a select query that finds all records in a table or query that have no related records in a second table or query</a:t>
            </a:r>
          </a:p>
          <a:p>
            <a:r>
              <a:rPr lang="en-US" sz="2400" dirty="0"/>
              <a:t>In the Queries group on the Create tab, click the Query Wizard </a:t>
            </a:r>
            <a:r>
              <a:rPr lang="en-US" sz="2400" dirty="0" smtClean="0"/>
              <a:t>button</a:t>
            </a:r>
            <a:endParaRPr lang="en-US" sz="2400" dirty="0"/>
          </a:p>
          <a:p>
            <a:r>
              <a:rPr lang="en-US" sz="2400" dirty="0" smtClean="0"/>
              <a:t>Click </a:t>
            </a:r>
            <a:r>
              <a:rPr lang="en-US" sz="2400" dirty="0"/>
              <a:t>Find Unmatched Query Wizard, and then click the OK </a:t>
            </a:r>
            <a:r>
              <a:rPr lang="en-US" sz="2400" dirty="0" smtClean="0"/>
              <a:t>button</a:t>
            </a:r>
            <a:endParaRPr lang="en-US" sz="2400" dirty="0"/>
          </a:p>
          <a:p>
            <a:r>
              <a:rPr lang="en-US" sz="2400" dirty="0" smtClean="0"/>
              <a:t>Complete </a:t>
            </a:r>
            <a:r>
              <a:rPr lang="en-US" sz="2400" dirty="0"/>
              <a:t>the Wizard dialog boxes to select the table or query on which to base </a:t>
            </a:r>
            <a:r>
              <a:rPr lang="en-US" sz="2400" dirty="0" smtClean="0"/>
              <a:t>the new </a:t>
            </a:r>
            <a:r>
              <a:rPr lang="en-US" sz="2400" dirty="0"/>
              <a:t>query, select the table or query that contains the related records, specify </a:t>
            </a:r>
            <a:r>
              <a:rPr lang="en-US" sz="2400" dirty="0" smtClean="0"/>
              <a:t>the common </a:t>
            </a:r>
            <a:r>
              <a:rPr lang="en-US" sz="2400" dirty="0"/>
              <a:t>field in each table or query, select the additional fields to include in the </a:t>
            </a:r>
            <a:r>
              <a:rPr lang="en-US" sz="2400" dirty="0" smtClean="0"/>
              <a:t>query results</a:t>
            </a:r>
            <a:r>
              <a:rPr lang="en-US" sz="2400" dirty="0"/>
              <a:t>, enter a name for the query, and then click the Finish </a:t>
            </a:r>
            <a:r>
              <a:rPr lang="en-US" sz="2400" dirty="0" smtClean="0"/>
              <a:t>button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409A02-5F48-4AC9-BDCE-CC5078409E72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Find Unmatched Query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2ABCC5-8693-4546-9A28-40D9A6DBE3D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1600200"/>
            <a:ext cx="6957317" cy="272561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95800"/>
            <a:ext cx="6957317" cy="14817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410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table and object naming standards</a:t>
            </a:r>
          </a:p>
          <a:p>
            <a:pPr eaLnBrk="1" hangingPunct="1"/>
            <a:r>
              <a:rPr lang="en-US" smtClean="0"/>
              <a:t>Use the Like, In, Not, and &amp; operators in queries</a:t>
            </a:r>
          </a:p>
          <a:p>
            <a:pPr eaLnBrk="1" hangingPunct="1"/>
            <a:r>
              <a:rPr lang="en-US" smtClean="0"/>
              <a:t>Filter data using an AutoFilter</a:t>
            </a:r>
          </a:p>
          <a:p>
            <a:pPr eaLnBrk="1" hangingPunct="1"/>
            <a:r>
              <a:rPr lang="en-US" smtClean="0"/>
              <a:t>Use the IIf function to assign a conditional value to a calculated field in a query</a:t>
            </a:r>
          </a:p>
          <a:p>
            <a:pPr eaLnBrk="1" hangingPunct="1"/>
            <a:r>
              <a:rPr lang="en-US" smtClean="0"/>
              <a:t>Create a parameter query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E30E73-8653-450D-BFF9-B7B9F08417BB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Top Values Query</a:t>
            </a:r>
          </a:p>
        </p:txBody>
      </p:sp>
      <p:sp>
        <p:nvSpPr>
          <p:cNvPr id="2150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b="1" dirty="0" smtClean="0"/>
              <a:t>Top Values property </a:t>
            </a:r>
            <a:r>
              <a:rPr lang="en-US" dirty="0" smtClean="0"/>
              <a:t>for a query lets you limit the number of records in the query results</a:t>
            </a:r>
          </a:p>
          <a:p>
            <a:pPr eaLnBrk="1" hangingPunct="1"/>
            <a:r>
              <a:rPr lang="en-US" dirty="0" smtClean="0"/>
              <a:t>Create a select query with the necessary fields and sorting and selection criteria</a:t>
            </a:r>
          </a:p>
          <a:p>
            <a:pPr eaLnBrk="1" hangingPunct="1"/>
            <a:r>
              <a:rPr lang="en-US" dirty="0" smtClean="0"/>
              <a:t>In the Query Setup group on the Design tab, enter the number of records (or percentage of records) you want selected in the Return (Top Values) text box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11DC23-4291-4F05-AAE8-4B200417CDA1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Top Values Query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30E95A-A279-4DB4-BC5A-BE60AA44489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41" y="2270242"/>
            <a:ext cx="6957317" cy="280487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Lookup Fields and Input Masks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563"/>
            <a:ext cx="4267200" cy="4718236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13563"/>
            <a:ext cx="4267200" cy="471823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5009E6-444B-488A-ABCD-16EFCBC2C58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5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Lookup Field</a:t>
            </a:r>
          </a:p>
        </p:txBody>
      </p:sp>
      <p:sp>
        <p:nvSpPr>
          <p:cNvPr id="2355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b="1" dirty="0" smtClean="0"/>
              <a:t>lookup field </a:t>
            </a:r>
            <a:r>
              <a:rPr lang="en-US" dirty="0" smtClean="0"/>
              <a:t>lets the user select a value from a list of possible values</a:t>
            </a:r>
          </a:p>
          <a:p>
            <a:pPr eaLnBrk="1" hangingPunct="1"/>
            <a:r>
              <a:rPr lang="en-US" dirty="0" smtClean="0"/>
              <a:t>You use a </a:t>
            </a:r>
            <a:r>
              <a:rPr lang="en-US" b="1" dirty="0" smtClean="0"/>
              <a:t>Lookup Wizard field </a:t>
            </a:r>
            <a:r>
              <a:rPr lang="en-US" dirty="0" smtClean="0"/>
              <a:t>in Access to create a lookup field in a </a:t>
            </a:r>
            <a:r>
              <a:rPr lang="en-US" dirty="0" smtClean="0"/>
              <a:t>table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4C6ED6-5551-4F3E-A8A5-F2F6C987DA7C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40" y="3581399"/>
            <a:ext cx="6957317" cy="249390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Lookup Field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A5653B-C501-45B0-8E42-71F3F915EAE0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41" y="2425730"/>
            <a:ext cx="6957317" cy="249390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a Lookup Field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C23EC1-D0D9-4CC8-80FE-338BBBB7F91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41" y="1730608"/>
            <a:ext cx="6957317" cy="388414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the Input Mask Wizard</a:t>
            </a:r>
          </a:p>
        </p:txBody>
      </p:sp>
      <p:sp>
        <p:nvSpPr>
          <p:cNvPr id="2662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b="1" dirty="0" smtClean="0"/>
              <a:t>literal display character </a:t>
            </a:r>
            <a:r>
              <a:rPr lang="en-US" dirty="0" smtClean="0"/>
              <a:t>is a special character that automatically appears in specific positions of a field value; users don’t need to type literal display characters</a:t>
            </a:r>
          </a:p>
          <a:p>
            <a:pPr lvl="1" eaLnBrk="1" hangingPunct="1"/>
            <a:r>
              <a:rPr lang="en-US" sz="3200" b="1" dirty="0" smtClean="0"/>
              <a:t>Input </a:t>
            </a:r>
            <a:r>
              <a:rPr lang="en-US" sz="3200" b="1" dirty="0" smtClean="0"/>
              <a:t>mask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89E2DF-EE9A-4CD5-B528-461BDFDCE75D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3810000"/>
            <a:ext cx="6957317" cy="246341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the Input Mask Wizard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3FE151-48E8-4FBE-A7E1-257A36A8F8AA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90" y="1730608"/>
            <a:ext cx="6951220" cy="388414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the Input Mask Wizard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C9D1ED-15C8-4795-AF3E-3FE3DFB23117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41" y="1471462"/>
            <a:ext cx="6957317" cy="4402439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Object Dependencies</a:t>
            </a:r>
          </a:p>
        </p:txBody>
      </p:sp>
      <p:sp>
        <p:nvSpPr>
          <p:cNvPr id="2970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</a:t>
            </a:r>
            <a:r>
              <a:rPr lang="en-US" b="1" dirty="0" smtClean="0"/>
              <a:t>object dependency </a:t>
            </a:r>
            <a:r>
              <a:rPr lang="en-US" dirty="0" smtClean="0"/>
              <a:t>exists between two objects when a change to the properties of data in one object affects the properties of data in the other object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Object Dependencies pane </a:t>
            </a:r>
            <a:r>
              <a:rPr lang="en-US" dirty="0"/>
              <a:t>displays a collapsible list of the dependencies among the objects </a:t>
            </a:r>
            <a:r>
              <a:rPr lang="en-US" dirty="0" smtClean="0"/>
              <a:t>in an </a:t>
            </a:r>
            <a:r>
              <a:rPr lang="en-US" dirty="0"/>
              <a:t>Access database; you click the list’s expand indicators to show or hide different </a:t>
            </a:r>
            <a:r>
              <a:rPr lang="en-US" dirty="0" smtClean="0"/>
              <a:t>levels of </a:t>
            </a:r>
            <a:r>
              <a:rPr lang="en-US" dirty="0"/>
              <a:t>dependencies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895383-E0F9-4AAE-91A2-9D633611548B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512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Use query wizards to create a crosstab query, a find duplicates query, and a find unmatched query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Create a top values query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Modify table designs using lookup fields, input masks, and data validation rules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Identify object dependencies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Review a Memo field’s properties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Designate a trusted folder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A6FC64-1D17-45D7-9749-8B63D28E0DD5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Object Dependencies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8505B8-0A9E-411C-AD3E-A2122963C002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41" y="1730608"/>
            <a:ext cx="6957317" cy="3884147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Defining Data Validation Rules</a:t>
            </a:r>
          </a:p>
        </p:txBody>
      </p:sp>
      <p:sp>
        <p:nvSpPr>
          <p:cNvPr id="3174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To prevent a user from entering an incorrect value in the Zip field, you can create a </a:t>
            </a:r>
            <a:r>
              <a:rPr lang="en-US" sz="2800" b="1" smtClean="0"/>
              <a:t>field validation rule</a:t>
            </a:r>
            <a:endParaRPr lang="en-US" sz="2800" smtClean="0"/>
          </a:p>
          <a:p>
            <a:pPr eaLnBrk="1" hangingPunct="1"/>
            <a:r>
              <a:rPr lang="en-US" sz="2800" smtClean="0"/>
              <a:t>The </a:t>
            </a:r>
            <a:r>
              <a:rPr lang="en-US" sz="2800" b="1" smtClean="0"/>
              <a:t>Validation Rule property </a:t>
            </a:r>
            <a:r>
              <a:rPr lang="en-US" sz="2800" smtClean="0"/>
              <a:t>value specifies the valid values that users can enter in a field</a:t>
            </a:r>
          </a:p>
          <a:p>
            <a:pPr eaLnBrk="1" hangingPunct="1"/>
            <a:r>
              <a:rPr lang="en-US" sz="2800" smtClean="0"/>
              <a:t>The </a:t>
            </a:r>
            <a:r>
              <a:rPr lang="en-US" sz="2800" b="1" smtClean="0"/>
              <a:t>Validation Text property </a:t>
            </a:r>
            <a:r>
              <a:rPr lang="en-US" sz="2800" smtClean="0"/>
              <a:t>value will be displayed in a dialog box if the user enters an invalid value</a:t>
            </a:r>
          </a:p>
          <a:p>
            <a:pPr eaLnBrk="1" hangingPunct="1"/>
            <a:r>
              <a:rPr lang="en-US" sz="2800" smtClean="0"/>
              <a:t>A </a:t>
            </a:r>
            <a:r>
              <a:rPr lang="en-US" sz="2800" b="1" smtClean="0"/>
              <a:t>table validation rule </a:t>
            </a:r>
            <a:r>
              <a:rPr lang="en-US" sz="2800" smtClean="0"/>
              <a:t>compares one field value in a table record to another field value in the same record to verify their relative accuracy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592AE9-0F85-45D3-9995-FF5949C25CED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Defining Data Validation Rules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E847E9-6F6B-4A1B-9E76-1F25232FE310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99165"/>
            <a:ext cx="6324600" cy="291563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91" y="4114800"/>
            <a:ext cx="6957317" cy="213414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Memo Fields</a:t>
            </a:r>
          </a:p>
        </p:txBody>
      </p:sp>
      <p:sp>
        <p:nvSpPr>
          <p:cNvPr id="3379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en-US" dirty="0" smtClean="0"/>
              <a:t>You use a Memo field for long comments and explanations</a:t>
            </a:r>
          </a:p>
          <a:p>
            <a:pPr eaLnBrk="1" hangingPunct="1">
              <a:spcBef>
                <a:spcPts val="500"/>
              </a:spcBef>
            </a:pPr>
            <a:r>
              <a:rPr lang="en-US" dirty="0" smtClean="0"/>
              <a:t>Text fields are limited to 255 characters, but Memo fields can hold up to 65,535 </a:t>
            </a:r>
            <a:r>
              <a:rPr lang="en-US" dirty="0" smtClean="0"/>
              <a:t>characters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FF30E9-FF46-4060-92E9-04A9F0554117}" type="slidenum">
              <a:rPr lang="en-US"/>
              <a:pPr>
                <a:defRPr/>
              </a:pPr>
              <a:t>33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3352800"/>
            <a:ext cx="6132420" cy="283241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Designating a Trusted Folder</a:t>
            </a:r>
          </a:p>
        </p:txBody>
      </p:sp>
      <p:sp>
        <p:nvSpPr>
          <p:cNvPr id="3482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dirty="0" smtClean="0"/>
              <a:t>A </a:t>
            </a:r>
            <a:r>
              <a:rPr lang="en-US" sz="3000" b="1" dirty="0" smtClean="0"/>
              <a:t>trusted folder </a:t>
            </a:r>
            <a:r>
              <a:rPr lang="en-US" sz="3000" dirty="0" smtClean="0"/>
              <a:t>is a folder on a drive or network that you designate as trusted and where you place databases you know are </a:t>
            </a:r>
            <a:r>
              <a:rPr lang="en-US" sz="3000" dirty="0" smtClean="0"/>
              <a:t>safe</a:t>
            </a:r>
            <a:endParaRPr lang="en-US" sz="3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8A473E-6D51-4806-BBF9-3946AC4C48F1}" type="slidenum">
              <a:rPr lang="en-US"/>
              <a:pPr>
                <a:defRPr/>
              </a:pPr>
              <a:t>34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19400"/>
            <a:ext cx="5396164" cy="34240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Naming Conventions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093"/>
            <a:ext cx="4267200" cy="4173177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87860"/>
            <a:ext cx="4267200" cy="416964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5009E6-444B-488A-ABCD-16EFCBC2C58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3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a Pattern Match in a Query</a:t>
            </a:r>
          </a:p>
        </p:txBody>
      </p:sp>
      <p:sp>
        <p:nvSpPr>
          <p:cNvPr id="717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dirty="0" smtClean="0"/>
              <a:t>A </a:t>
            </a:r>
            <a:r>
              <a:rPr lang="en-US" sz="3000" b="1" dirty="0" smtClean="0"/>
              <a:t>pattern match </a:t>
            </a:r>
            <a:r>
              <a:rPr lang="en-US" sz="3000" dirty="0" smtClean="0"/>
              <a:t>selects records with a value for the designated field that matches the pattern of the simple condition value</a:t>
            </a:r>
          </a:p>
          <a:p>
            <a:pPr eaLnBrk="1" hangingPunct="1"/>
            <a:r>
              <a:rPr lang="en-US" sz="3000" dirty="0" smtClean="0"/>
              <a:t>The </a:t>
            </a:r>
            <a:r>
              <a:rPr lang="en-US" sz="3000" b="1" dirty="0" smtClean="0"/>
              <a:t>Like comparison operator </a:t>
            </a:r>
            <a:r>
              <a:rPr lang="en-US" sz="3000" dirty="0" smtClean="0"/>
              <a:t>selects records by matching field values to a specific pattern that includes one or more of these wildcard characters: asterisk (*), question mark (?), and number symbol </a:t>
            </a:r>
            <a:r>
              <a:rPr lang="en-US" sz="3000" dirty="0" smtClean="0"/>
              <a:t>(#)</a:t>
            </a:r>
            <a:endParaRPr lang="en-US" sz="3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429D58-A9AB-4347-A81F-3190D497D7D8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Using a List-of-Values Match in a Query</a:t>
            </a:r>
          </a:p>
        </p:txBody>
      </p:sp>
      <p:sp>
        <p:nvSpPr>
          <p:cNvPr id="819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b="1" dirty="0" smtClean="0"/>
              <a:t>list-of-values match </a:t>
            </a:r>
            <a:r>
              <a:rPr lang="en-US" dirty="0" smtClean="0"/>
              <a:t>selects records whose value for the designated field matches one of two or more simple condition values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b="1" dirty="0" smtClean="0"/>
              <a:t>In comparison operator </a:t>
            </a:r>
            <a:r>
              <a:rPr lang="en-US" dirty="0" smtClean="0"/>
              <a:t>lets you define a condition with a list of two or more values for a </a:t>
            </a:r>
            <a:r>
              <a:rPr lang="en-US" dirty="0" smtClean="0"/>
              <a:t>field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44B894-8FD7-407D-B293-AD01F306A9C3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038600"/>
            <a:ext cx="644986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Using the Not Logical Operator </a:t>
            </a:r>
            <a:br>
              <a:rPr lang="en-US" dirty="0" smtClean="0"/>
            </a:br>
            <a:r>
              <a:rPr lang="en-US" dirty="0" smtClean="0"/>
              <a:t>in a Query</a:t>
            </a:r>
          </a:p>
        </p:txBody>
      </p:sp>
      <p:sp>
        <p:nvSpPr>
          <p:cNvPr id="922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b="1" dirty="0" smtClean="0"/>
              <a:t>Not logical operator </a:t>
            </a:r>
            <a:r>
              <a:rPr lang="en-US" dirty="0" smtClean="0"/>
              <a:t>negates a criterion or selects records for which the designated field does not match the </a:t>
            </a:r>
            <a:r>
              <a:rPr lang="en-US" dirty="0" smtClean="0"/>
              <a:t>criterion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401B9E-F790-4116-89EA-2D7D151A89D7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76600"/>
            <a:ext cx="6957317" cy="20548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an AutoFilter to Filter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54186D-46CF-4252-92C4-EF6407F5EBCF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6957317" cy="286585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410075"/>
            <a:ext cx="6957317" cy="16768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Assigning a Conditional Value </a:t>
            </a:r>
            <a:br>
              <a:rPr lang="en-US" sz="4000" smtClean="0"/>
            </a:br>
            <a:r>
              <a:rPr lang="en-US" sz="4000" smtClean="0"/>
              <a:t>to a Calculated Field</a:t>
            </a:r>
          </a:p>
        </p:txBody>
      </p:sp>
      <p:sp>
        <p:nvSpPr>
          <p:cNvPr id="1126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</a:t>
            </a:r>
            <a:r>
              <a:rPr lang="en-US" sz="2800" b="1" dirty="0" smtClean="0"/>
              <a:t>&amp; (ampersand) operator </a:t>
            </a:r>
            <a:r>
              <a:rPr lang="en-US" sz="2800" dirty="0" smtClean="0"/>
              <a:t>is a concatenation operator that joins text expressions</a:t>
            </a:r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b="1" dirty="0" err="1" smtClean="0"/>
              <a:t>IIf</a:t>
            </a:r>
            <a:r>
              <a:rPr lang="en-US" sz="2800" b="1" dirty="0" smtClean="0"/>
              <a:t> (Immediate If) function </a:t>
            </a:r>
            <a:r>
              <a:rPr lang="en-US" sz="2800" dirty="0" smtClean="0"/>
              <a:t>assigns one value to a calculated field or control if a condition is true, and a second value if the condition is false</a:t>
            </a:r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b="1" dirty="0" err="1" smtClean="0"/>
              <a:t>IsNull</a:t>
            </a:r>
            <a:r>
              <a:rPr lang="en-US" sz="2800" b="1" dirty="0" smtClean="0"/>
              <a:t> function </a:t>
            </a:r>
            <a:r>
              <a:rPr lang="en-US" sz="2800" dirty="0" smtClean="0"/>
              <a:t>tests a field value or an expression for a null value; if the field value or expression is null, the result is true; otherwise, the result is </a:t>
            </a:r>
            <a:r>
              <a:rPr lang="en-US" sz="2800" dirty="0" smtClean="0"/>
              <a:t>false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Access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C8D82F-9F6F-4B52-94C7-F6F3304C5FB6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4876800"/>
            <a:ext cx="3495876" cy="14645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ikiField xmlns="http://schemas.microsoft.com/sharepoint/v3" xsi:nil="true"/>
    <_dlc_DocId xmlns="e5222bea-0a0f-4f8c-b9f7-21e1ae72cb64">4DEH7KH7T3PT-82-2993</_dlc_DocId>
    <_dlc_DocIdUrl xmlns="e5222bea-0a0f-4f8c-b9f7-21e1ae72cb64">
      <Url>http://10.1.5.1/hohly/_layouts/DocIdRedir.aspx?ID=4DEH7KH7T3PT-82-2993</Url>
      <Description>4DEH7KH7T3PT-82-2993</Description>
    </_dlc_DocIdUrl>
  </documentManagement>
</p:properties>
</file>

<file path=customXml/item2.xml><?xml version="1.0" encoding="utf-8"?>
<?mso-contentType ?>
<FormTemplates xmlns="http://schemas.microsoft.com/sharepoint/v3/contenttype/forms">
  <Display>WikiEditForm</Display>
  <Edit>WikiEditForm</Edit>
  <New>WikiEditForm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iki Page" ma:contentTypeID="0x01010800338C49C30E803841A69EE6FBB440951E" ma:contentTypeVersion="1" ma:contentTypeDescription="Create a new wiki page." ma:contentTypeScope="" ma:versionID="61142b8a5d5a7d604934c8a76d3539c1">
  <xsd:schema xmlns:xsd="http://www.w3.org/2001/XMLSchema" xmlns:xs="http://www.w3.org/2001/XMLSchema" xmlns:p="http://schemas.microsoft.com/office/2006/metadata/properties" xmlns:ns1="http://schemas.microsoft.com/sharepoint/v3" xmlns:ns2="e5222bea-0a0f-4f8c-b9f7-21e1ae72cb64" targetNamespace="http://schemas.microsoft.com/office/2006/metadata/properties" ma:root="true" ma:fieldsID="35dc98d1b06bd8f9f810fb7c0d70b157" ns1:_="" ns2:_="">
    <xsd:import namespace="http://schemas.microsoft.com/sharepoint/v3"/>
    <xsd:import namespace="e5222bea-0a0f-4f8c-b9f7-21e1ae72cb64"/>
    <xsd:element name="properties">
      <xsd:complexType>
        <xsd:sequence>
          <xsd:element name="documentManagement">
            <xsd:complexType>
              <xsd:all>
                <xsd:element ref="ns1:WikiField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WikiField" ma:index="7" nillable="true" ma:displayName="Wiki Content" ma:internalName="WikiField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222bea-0a0f-4f8c-b9f7-21e1ae72cb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E30D9A0-3B87-4A35-939C-304C609B3A15}"/>
</file>

<file path=customXml/itemProps2.xml><?xml version="1.0" encoding="utf-8"?>
<ds:datastoreItem xmlns:ds="http://schemas.openxmlformats.org/officeDocument/2006/customXml" ds:itemID="{E8B2E3A9-8EBA-49EB-81B3-1B63E8C9AF45}"/>
</file>

<file path=customXml/itemProps3.xml><?xml version="1.0" encoding="utf-8"?>
<ds:datastoreItem xmlns:ds="http://schemas.openxmlformats.org/officeDocument/2006/customXml" ds:itemID="{8D31E755-7075-466B-82A1-556F8E7463A7}"/>
</file>

<file path=customXml/itemProps4.xml><?xml version="1.0" encoding="utf-8"?>
<ds:datastoreItem xmlns:ds="http://schemas.openxmlformats.org/officeDocument/2006/customXml" ds:itemID="{68C4058A-0086-4A3E-9960-A4BBD9DAD133}"/>
</file>

<file path=docProps/app.xml><?xml version="1.0" encoding="utf-8"?>
<Properties xmlns="http://schemas.openxmlformats.org/officeDocument/2006/extended-properties" xmlns:vt="http://schemas.openxmlformats.org/officeDocument/2006/docPropsVTypes">
  <Template>Access2010</Template>
  <TotalTime>1136</TotalTime>
  <Words>1391</Words>
  <Application>Microsoft Office PowerPoint</Application>
  <PresentationFormat>On-screen Show (4:3)</PresentationFormat>
  <Paragraphs>151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2_Office Theme</vt:lpstr>
      <vt:lpstr> Tutorial 5  Creating Advanced Queries and Enhancing Table Design</vt:lpstr>
      <vt:lpstr>Objectives</vt:lpstr>
      <vt:lpstr>Objectives</vt:lpstr>
      <vt:lpstr>Database Naming Conventions</vt:lpstr>
      <vt:lpstr>Using a Pattern Match in a Query</vt:lpstr>
      <vt:lpstr>Using a List-of-Values Match in a Query</vt:lpstr>
      <vt:lpstr>Using the Not Logical Operator  in a Query</vt:lpstr>
      <vt:lpstr>Using an AutoFilter to Filter Data</vt:lpstr>
      <vt:lpstr>Assigning a Conditional Value  to a Calculated Field</vt:lpstr>
      <vt:lpstr>Creating a Parameter Query</vt:lpstr>
      <vt:lpstr>Creating a Parameter Query</vt:lpstr>
      <vt:lpstr>Creating a Crosstab Query</vt:lpstr>
      <vt:lpstr>Creating a Crosstab Query</vt:lpstr>
      <vt:lpstr>Creating a Crosstab Query</vt:lpstr>
      <vt:lpstr>Creating a Crosstab Query</vt:lpstr>
      <vt:lpstr>Running a Crosstab Query</vt:lpstr>
      <vt:lpstr>Creating a Find Duplicates Query</vt:lpstr>
      <vt:lpstr>Creating a Find Unmatched Query</vt:lpstr>
      <vt:lpstr>Creating a Find Unmatched Query</vt:lpstr>
      <vt:lpstr>Creating a Top Values Query</vt:lpstr>
      <vt:lpstr>Creating a Top Values Query</vt:lpstr>
      <vt:lpstr>Lookup Fields and Input Masks</vt:lpstr>
      <vt:lpstr>Creating a Lookup Field</vt:lpstr>
      <vt:lpstr>Creating a Lookup Field</vt:lpstr>
      <vt:lpstr>Using a Lookup Field</vt:lpstr>
      <vt:lpstr>Using the Input Mask Wizard</vt:lpstr>
      <vt:lpstr>Using the Input Mask Wizard</vt:lpstr>
      <vt:lpstr>Using the Input Mask Wizard</vt:lpstr>
      <vt:lpstr>Identifying Object Dependencies</vt:lpstr>
      <vt:lpstr>Identifying Object Dependencies</vt:lpstr>
      <vt:lpstr>Defining Data Validation Rules</vt:lpstr>
      <vt:lpstr>Defining Data Validation Rules</vt:lpstr>
      <vt:lpstr>Working with Memo Fields</vt:lpstr>
      <vt:lpstr>Designating a Trusted Folder</vt:lpstr>
    </vt:vector>
  </TitlesOfParts>
  <Company>Course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Course Technology</dc:creator>
  <cp:lastModifiedBy>Steven Freund</cp:lastModifiedBy>
  <cp:revision>92</cp:revision>
  <dcterms:created xsi:type="dcterms:W3CDTF">2001-08-29T21:35:42Z</dcterms:created>
  <dcterms:modified xsi:type="dcterms:W3CDTF">2010-07-01T18:17:01Z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0x01010800338C49C30E803841A69EE6FBB440951E</vt:lpwstr>
  </property>
  <property fmtid="{D5CDD505-2E9C-101B-9397-08002B2CF9AE}" pid="3" name="_dlc_DocIdItemGuid">
    <vt:lpwstr>7570504e-91fa-41cb-8f56-6a334aeaec83</vt:lpwstr>
  </property>
</Properties>
</file>